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3" r:id="rId3"/>
    <p:sldId id="259" r:id="rId4"/>
    <p:sldId id="388" r:id="rId5"/>
    <p:sldId id="320" r:id="rId6"/>
    <p:sldId id="272" r:id="rId7"/>
    <p:sldId id="395" r:id="rId8"/>
    <p:sldId id="418" r:id="rId9"/>
    <p:sldId id="412" r:id="rId10"/>
    <p:sldId id="400" r:id="rId11"/>
    <p:sldId id="401" r:id="rId12"/>
    <p:sldId id="402" r:id="rId13"/>
    <p:sldId id="397" r:id="rId14"/>
    <p:sldId id="413" r:id="rId15"/>
    <p:sldId id="398" r:id="rId16"/>
    <p:sldId id="414" r:id="rId17"/>
    <p:sldId id="405" r:id="rId18"/>
    <p:sldId id="406" r:id="rId19"/>
    <p:sldId id="407" r:id="rId20"/>
    <p:sldId id="415" r:id="rId21"/>
    <p:sldId id="403" r:id="rId22"/>
    <p:sldId id="404" r:id="rId23"/>
    <p:sldId id="308" r:id="rId24"/>
    <p:sldId id="329" r:id="rId25"/>
    <p:sldId id="294" r:id="rId26"/>
    <p:sldId id="380" r:id="rId27"/>
    <p:sldId id="352" r:id="rId28"/>
    <p:sldId id="319" r:id="rId29"/>
    <p:sldId id="374" r:id="rId30"/>
    <p:sldId id="386" r:id="rId31"/>
    <p:sldId id="375" r:id="rId32"/>
    <p:sldId id="376" r:id="rId33"/>
    <p:sldId id="3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99CCFF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939" autoAdjust="0"/>
    <p:restoredTop sz="94660"/>
  </p:normalViewPr>
  <p:slideViewPr>
    <p:cSldViewPr>
      <p:cViewPr varScale="1">
        <p:scale>
          <a:sx n="87" d="100"/>
          <a:sy n="87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6667676155865E-2"/>
          <c:y val="0"/>
          <c:w val="0.94500807591358771"/>
          <c:h val="0.90532084351525022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time</c:v>
                </c:pt>
              </c:strCache>
            </c:strRef>
          </c:tx>
          <c:spPr>
            <a:solidFill>
              <a:srgbClr val="0000FF"/>
            </a:solidFill>
            <a:ln w="79375">
              <a:noFill/>
            </a:ln>
          </c:spPr>
          <c:cat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13.25</c:v>
                </c:pt>
                <c:pt idx="15">
                  <c:v>13.5</c:v>
                </c:pt>
                <c:pt idx="16">
                  <c:v>14</c:v>
                </c:pt>
                <c:pt idx="17">
                  <c:v>14.25</c:v>
                </c:pt>
                <c:pt idx="18">
                  <c:v>14.5</c:v>
                </c:pt>
                <c:pt idx="19">
                  <c:v>14.75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0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0.65</c:v>
                </c:pt>
                <c:pt idx="6">
                  <c:v>0.65</c:v>
                </c:pt>
                <c:pt idx="7">
                  <c:v>0.65</c:v>
                </c:pt>
                <c:pt idx="8">
                  <c:v>0.7</c:v>
                </c:pt>
                <c:pt idx="9">
                  <c:v>0.7</c:v>
                </c:pt>
                <c:pt idx="10">
                  <c:v>0.75</c:v>
                </c:pt>
                <c:pt idx="11">
                  <c:v>0.75</c:v>
                </c:pt>
                <c:pt idx="12">
                  <c:v>0.8</c:v>
                </c:pt>
                <c:pt idx="13">
                  <c:v>0.8</c:v>
                </c:pt>
                <c:pt idx="14">
                  <c:v>1.7</c:v>
                </c:pt>
                <c:pt idx="15" formatCode="0.00">
                  <c:v>1.7</c:v>
                </c:pt>
                <c:pt idx="16">
                  <c:v>1.75</c:v>
                </c:pt>
                <c:pt idx="17">
                  <c:v>1.76</c:v>
                </c:pt>
                <c:pt idx="18">
                  <c:v>4.5999999999999996</c:v>
                </c:pt>
                <c:pt idx="19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216064"/>
        <c:axId val="38278784"/>
      </c:areaChart>
      <c:catAx>
        <c:axId val="4021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38278784"/>
        <c:crosses val="autoZero"/>
        <c:auto val="1"/>
        <c:lblAlgn val="ctr"/>
        <c:lblOffset val="100"/>
        <c:noMultiLvlLbl val="1"/>
      </c:catAx>
      <c:valAx>
        <c:axId val="38278784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one"/>
        <c:spPr>
          <a:ln w="0"/>
        </c:spPr>
        <c:crossAx val="40216064"/>
        <c:crosses val="autoZero"/>
        <c:crossBetween val="midCat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17244365072924E-2"/>
          <c:y val="3.4482785240080284E-2"/>
          <c:w val="0.95302089642640819"/>
          <c:h val="0.7415277400669744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Exit Probabilty</c:v>
                </c:pt>
              </c:strCache>
            </c:strRef>
          </c:tx>
          <c:spPr>
            <a:ln w="79375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2.5499999999999998</c:v>
                </c:pt>
                <c:pt idx="4">
                  <c:v>3</c:v>
                </c:pt>
                <c:pt idx="5">
                  <c:v>3.5</c:v>
                </c:pt>
                <c:pt idx="6">
                  <c:v>3.95</c:v>
                </c:pt>
                <c:pt idx="7">
                  <c:v>4.3</c:v>
                </c:pt>
                <c:pt idx="8">
                  <c:v>4.5</c:v>
                </c:pt>
                <c:pt idx="9">
                  <c:v>4.75</c:v>
                </c:pt>
                <c:pt idx="10">
                  <c:v>5.2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</c:numCache>
            </c:numRef>
          </c:xVal>
          <c:yVal>
            <c:numRef>
              <c:f>Sheet1!$B$2:$B$23</c:f>
              <c:numCache>
                <c:formatCode>General</c:formatCode>
                <c:ptCount val="22"/>
                <c:pt idx="0">
                  <c:v>0.1</c:v>
                </c:pt>
                <c:pt idx="1">
                  <c:v>0.2</c:v>
                </c:pt>
                <c:pt idx="2">
                  <c:v>0.6</c:v>
                </c:pt>
                <c:pt idx="3">
                  <c:v>1</c:v>
                </c:pt>
                <c:pt idx="4">
                  <c:v>1.5</c:v>
                </c:pt>
                <c:pt idx="5">
                  <c:v>2.5</c:v>
                </c:pt>
                <c:pt idx="6">
                  <c:v>5</c:v>
                </c:pt>
                <c:pt idx="7">
                  <c:v>5.2</c:v>
                </c:pt>
                <c:pt idx="8">
                  <c:v>5.2</c:v>
                </c:pt>
                <c:pt idx="9">
                  <c:v>5</c:v>
                </c:pt>
                <c:pt idx="10">
                  <c:v>2.5</c:v>
                </c:pt>
                <c:pt idx="11">
                  <c:v>1.5</c:v>
                </c:pt>
                <c:pt idx="12">
                  <c:v>0.75</c:v>
                </c:pt>
                <c:pt idx="13">
                  <c:v>0.5</c:v>
                </c:pt>
                <c:pt idx="14">
                  <c:v>0.45</c:v>
                </c:pt>
                <c:pt idx="15">
                  <c:v>0.4</c:v>
                </c:pt>
                <c:pt idx="16">
                  <c:v>0.35</c:v>
                </c:pt>
                <c:pt idx="17">
                  <c:v>0.3</c:v>
                </c:pt>
                <c:pt idx="18">
                  <c:v>0.25</c:v>
                </c:pt>
                <c:pt idx="19">
                  <c:v>0.2</c:v>
                </c:pt>
                <c:pt idx="20">
                  <c:v>0.15</c:v>
                </c:pt>
                <c:pt idx="21">
                  <c:v>0.15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88900">
              <a:solidFill>
                <a:srgbClr val="008000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2.5499999999999998</c:v>
                </c:pt>
                <c:pt idx="4">
                  <c:v>3</c:v>
                </c:pt>
                <c:pt idx="5">
                  <c:v>3.5</c:v>
                </c:pt>
                <c:pt idx="6">
                  <c:v>3.95</c:v>
                </c:pt>
                <c:pt idx="7">
                  <c:v>4.3</c:v>
                </c:pt>
                <c:pt idx="8">
                  <c:v>4.5</c:v>
                </c:pt>
                <c:pt idx="9">
                  <c:v>4.75</c:v>
                </c:pt>
                <c:pt idx="10">
                  <c:v>5.2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</c:numCache>
            </c:numRef>
          </c:xVal>
          <c:yVal>
            <c:numRef>
              <c:f>Sheet1!$C$2:$C$23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0.05</c:v>
                </c:pt>
                <c:pt idx="3">
                  <c:v>0.06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0.19</c:v>
                </c:pt>
                <c:pt idx="9">
                  <c:v>0.19500000000000001</c:v>
                </c:pt>
                <c:pt idx="10">
                  <c:v>0.2</c:v>
                </c:pt>
                <c:pt idx="11">
                  <c:v>0.25</c:v>
                </c:pt>
                <c:pt idx="12">
                  <c:v>0.27500000000000002</c:v>
                </c:pt>
                <c:pt idx="13">
                  <c:v>0.3</c:v>
                </c:pt>
                <c:pt idx="14">
                  <c:v>0.35</c:v>
                </c:pt>
                <c:pt idx="15">
                  <c:v>0.4</c:v>
                </c:pt>
                <c:pt idx="16">
                  <c:v>0.5</c:v>
                </c:pt>
                <c:pt idx="17">
                  <c:v>1</c:v>
                </c:pt>
                <c:pt idx="18">
                  <c:v>0.5</c:v>
                </c:pt>
                <c:pt idx="19">
                  <c:v>0.4</c:v>
                </c:pt>
                <c:pt idx="20">
                  <c:v>0.3</c:v>
                </c:pt>
                <c:pt idx="21">
                  <c:v>0.27500000000000002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444352"/>
        <c:axId val="40083456"/>
      </c:scatterChart>
      <c:valAx>
        <c:axId val="3844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083456"/>
        <c:crosses val="autoZero"/>
        <c:crossBetween val="midCat"/>
      </c:valAx>
      <c:valAx>
        <c:axId val="40083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0"/>
        </c:spPr>
        <c:crossAx val="3844435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17244365072924E-2"/>
          <c:y val="3.4482785240080284E-2"/>
          <c:w val="0.95302089642640819"/>
          <c:h val="0.7415277400669744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Exit Probabilty</c:v>
                </c:pt>
              </c:strCache>
            </c:strRef>
          </c:tx>
          <c:spPr>
            <a:ln w="79375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2.5499999999999998</c:v>
                </c:pt>
                <c:pt idx="4">
                  <c:v>3</c:v>
                </c:pt>
                <c:pt idx="5">
                  <c:v>3.5</c:v>
                </c:pt>
                <c:pt idx="6">
                  <c:v>3.95</c:v>
                </c:pt>
                <c:pt idx="7">
                  <c:v>4.3</c:v>
                </c:pt>
                <c:pt idx="8">
                  <c:v>4.5</c:v>
                </c:pt>
                <c:pt idx="9">
                  <c:v>4.75</c:v>
                </c:pt>
                <c:pt idx="10">
                  <c:v>5.2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</c:numCache>
            </c:numRef>
          </c:xVal>
          <c:yVal>
            <c:numRef>
              <c:f>Sheet1!$B$2:$B$23</c:f>
              <c:numCache>
                <c:formatCode>General</c:formatCode>
                <c:ptCount val="22"/>
                <c:pt idx="0">
                  <c:v>0.1</c:v>
                </c:pt>
                <c:pt idx="1">
                  <c:v>0.2</c:v>
                </c:pt>
                <c:pt idx="2">
                  <c:v>0.6</c:v>
                </c:pt>
                <c:pt idx="3">
                  <c:v>1</c:v>
                </c:pt>
                <c:pt idx="4">
                  <c:v>1.5</c:v>
                </c:pt>
                <c:pt idx="5">
                  <c:v>2.5</c:v>
                </c:pt>
                <c:pt idx="6">
                  <c:v>5</c:v>
                </c:pt>
                <c:pt idx="7">
                  <c:v>5.2</c:v>
                </c:pt>
                <c:pt idx="8">
                  <c:v>5.2</c:v>
                </c:pt>
                <c:pt idx="9">
                  <c:v>5</c:v>
                </c:pt>
                <c:pt idx="10">
                  <c:v>2.5</c:v>
                </c:pt>
                <c:pt idx="11">
                  <c:v>1.5</c:v>
                </c:pt>
                <c:pt idx="12">
                  <c:v>0.75</c:v>
                </c:pt>
                <c:pt idx="13">
                  <c:v>0.5</c:v>
                </c:pt>
                <c:pt idx="14">
                  <c:v>0.45</c:v>
                </c:pt>
                <c:pt idx="15">
                  <c:v>0.4</c:v>
                </c:pt>
                <c:pt idx="16">
                  <c:v>0.35</c:v>
                </c:pt>
                <c:pt idx="17">
                  <c:v>0.3</c:v>
                </c:pt>
                <c:pt idx="18">
                  <c:v>0.25</c:v>
                </c:pt>
                <c:pt idx="19">
                  <c:v>0.2</c:v>
                </c:pt>
                <c:pt idx="20">
                  <c:v>0.15</c:v>
                </c:pt>
                <c:pt idx="21">
                  <c:v>0.15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88900">
              <a:solidFill>
                <a:srgbClr val="008000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2.5499999999999998</c:v>
                </c:pt>
                <c:pt idx="4">
                  <c:v>3</c:v>
                </c:pt>
                <c:pt idx="5">
                  <c:v>3.5</c:v>
                </c:pt>
                <c:pt idx="6">
                  <c:v>3.95</c:v>
                </c:pt>
                <c:pt idx="7">
                  <c:v>4.3</c:v>
                </c:pt>
                <c:pt idx="8">
                  <c:v>4.5</c:v>
                </c:pt>
                <c:pt idx="9">
                  <c:v>4.75</c:v>
                </c:pt>
                <c:pt idx="10">
                  <c:v>5.2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</c:numCache>
            </c:numRef>
          </c:xVal>
          <c:yVal>
            <c:numRef>
              <c:f>Sheet1!$C$2:$C$23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0.05</c:v>
                </c:pt>
                <c:pt idx="3">
                  <c:v>0.06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0.19</c:v>
                </c:pt>
                <c:pt idx="9">
                  <c:v>0.19500000000000001</c:v>
                </c:pt>
                <c:pt idx="10">
                  <c:v>0.2</c:v>
                </c:pt>
                <c:pt idx="11">
                  <c:v>0.25</c:v>
                </c:pt>
                <c:pt idx="12">
                  <c:v>0.27500000000000002</c:v>
                </c:pt>
                <c:pt idx="13">
                  <c:v>0.3</c:v>
                </c:pt>
                <c:pt idx="14">
                  <c:v>0.35</c:v>
                </c:pt>
                <c:pt idx="15">
                  <c:v>0.4</c:v>
                </c:pt>
                <c:pt idx="16">
                  <c:v>0.5</c:v>
                </c:pt>
                <c:pt idx="17">
                  <c:v>1</c:v>
                </c:pt>
                <c:pt idx="18">
                  <c:v>0.5</c:v>
                </c:pt>
                <c:pt idx="19">
                  <c:v>0.4</c:v>
                </c:pt>
                <c:pt idx="20">
                  <c:v>0.3</c:v>
                </c:pt>
                <c:pt idx="21">
                  <c:v>0.27500000000000002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086336"/>
        <c:axId val="40086912"/>
      </c:scatterChart>
      <c:valAx>
        <c:axId val="4008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086912"/>
        <c:crosses val="autoZero"/>
        <c:crossBetween val="midCat"/>
      </c:valAx>
      <c:valAx>
        <c:axId val="40086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0"/>
        </c:spPr>
        <c:crossAx val="4008633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21795713035872E-2"/>
          <c:y val="0"/>
          <c:w val="0.94500807591358771"/>
          <c:h val="0.9053208435152502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Exit Probabilty</c:v>
                </c:pt>
              </c:strCache>
            </c:strRef>
          </c:tx>
          <c:spPr>
            <a:ln w="889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0.7</c:v>
                </c:pt>
                <c:pt idx="1">
                  <c:v>2</c:v>
                </c:pt>
                <c:pt idx="2">
                  <c:v>2.7</c:v>
                </c:pt>
                <c:pt idx="3">
                  <c:v>2.85</c:v>
                </c:pt>
                <c:pt idx="4">
                  <c:v>2.5</c:v>
                </c:pt>
                <c:pt idx="5">
                  <c:v>1.75</c:v>
                </c:pt>
                <c:pt idx="6">
                  <c:v>1.3</c:v>
                </c:pt>
                <c:pt idx="7">
                  <c:v>1.1000000000000001</c:v>
                </c:pt>
                <c:pt idx="8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443200"/>
        <c:axId val="38443776"/>
      </c:scatterChart>
      <c:valAx>
        <c:axId val="3844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443776"/>
        <c:crosses val="autoZero"/>
        <c:crossBetween val="midCat"/>
        <c:majorUnit val="2"/>
        <c:minorUnit val="0.4"/>
      </c:valAx>
      <c:valAx>
        <c:axId val="38443776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0"/>
        </c:spPr>
        <c:crossAx val="38443200"/>
        <c:crosses val="autoZero"/>
        <c:crossBetween val="midCat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21795713035872E-2"/>
          <c:y val="0"/>
          <c:w val="0.94500807591358771"/>
          <c:h val="0.9053208435152502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Exit Probabilty</c:v>
                </c:pt>
              </c:strCache>
            </c:strRef>
          </c:tx>
          <c:spPr>
            <a:ln w="889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0.7</c:v>
                </c:pt>
                <c:pt idx="1">
                  <c:v>2</c:v>
                </c:pt>
                <c:pt idx="2">
                  <c:v>2.7</c:v>
                </c:pt>
                <c:pt idx="3">
                  <c:v>2.85</c:v>
                </c:pt>
                <c:pt idx="4">
                  <c:v>2.5</c:v>
                </c:pt>
                <c:pt idx="5">
                  <c:v>1.75</c:v>
                </c:pt>
                <c:pt idx="6">
                  <c:v>1.3</c:v>
                </c:pt>
                <c:pt idx="7">
                  <c:v>1.1000000000000001</c:v>
                </c:pt>
                <c:pt idx="8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090368"/>
        <c:axId val="40089792"/>
      </c:scatterChart>
      <c:valAx>
        <c:axId val="4009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089792"/>
        <c:crosses val="autoZero"/>
        <c:crossBetween val="midCat"/>
        <c:majorUnit val="2"/>
        <c:minorUnit val="0.4"/>
      </c:valAx>
      <c:valAx>
        <c:axId val="40089792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0"/>
        </c:spPr>
        <c:crossAx val="40090368"/>
        <c:crosses val="autoZero"/>
        <c:crossBetween val="midCat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0.25248</cdr:x>
      <cdr:y>0.42383</cdr:y>
    </cdr:from>
    <cdr:to>
      <cdr:x>0.26733</cdr:x>
      <cdr:y>0.74685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1943100" y="1792069"/>
          <a:ext cx="114300" cy="136580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FF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0.56436</cdr:x>
      <cdr:y>0.56289</cdr:y>
    </cdr:from>
    <cdr:to>
      <cdr:x>0.66337</cdr:x>
      <cdr:y>0.71027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4343400" y="2380020"/>
          <a:ext cx="762000" cy="62318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FF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0.27723</cdr:x>
      <cdr:y>0.43093</cdr:y>
    </cdr:from>
    <cdr:to>
      <cdr:x>0.46535</cdr:x>
      <cdr:y>0.73402</cdr:y>
    </cdr:to>
    <cdr:cxnSp macro="">
      <cdr:nvCxnSpPr>
        <cdr:cNvPr id="5" name="Straight Arrow Connector 4"/>
        <cdr:cNvCxnSpPr/>
      </cdr:nvCxnSpPr>
      <cdr:spPr>
        <a:xfrm xmlns:a="http://schemas.openxmlformats.org/drawingml/2006/main">
          <a:off x="2133600" y="1822063"/>
          <a:ext cx="1447800" cy="1281541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FF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0.69231</cdr:x>
      <cdr:y>0.48529</cdr:y>
    </cdr:from>
    <cdr:to>
      <cdr:x>0.80769</cdr:x>
      <cdr:y>0.66176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86400" y="2514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0.69231</cdr:x>
      <cdr:y>0.48529</cdr:y>
    </cdr:from>
    <cdr:to>
      <cdr:x>0.80769</cdr:x>
      <cdr:y>0.66176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86400" y="2514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0.08654</cdr:x>
      <cdr:y>0.62069</cdr:y>
    </cdr:from>
    <cdr:to>
      <cdr:x>0.26923</cdr:x>
      <cdr:y>0.75862</cdr:y>
    </cdr:to>
    <cdr:sp macro="" textlink="">
      <cdr:nvSpPr>
        <cdr:cNvPr id="4" name="Rectangular Callout 3"/>
        <cdr:cNvSpPr/>
      </cdr:nvSpPr>
      <cdr:spPr>
        <a:xfrm xmlns:a="http://schemas.openxmlformats.org/drawingml/2006/main">
          <a:off x="685800" y="2743200"/>
          <a:ext cx="1447800" cy="609600"/>
        </a:xfrm>
        <a:prstGeom xmlns:a="http://schemas.openxmlformats.org/drawingml/2006/main" prst="wedgeRectCallout">
          <a:avLst>
            <a:gd name="adj1" fmla="val -45595"/>
            <a:gd name="adj2" fmla="val -77500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Fastest Growth Phase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0.30208</cdr:x>
      <cdr:y>0.05172</cdr:y>
    </cdr:from>
    <cdr:to>
      <cdr:x>0.48478</cdr:x>
      <cdr:y>0.18966</cdr:y>
    </cdr:to>
    <cdr:sp macro="" textlink="">
      <cdr:nvSpPr>
        <cdr:cNvPr id="6" name="Rectangular Callout 5"/>
        <cdr:cNvSpPr/>
      </cdr:nvSpPr>
      <cdr:spPr>
        <a:xfrm xmlns:a="http://schemas.openxmlformats.org/drawingml/2006/main">
          <a:off x="2209800" y="228600"/>
          <a:ext cx="1336431" cy="609600"/>
        </a:xfrm>
        <a:prstGeom xmlns:a="http://schemas.openxmlformats.org/drawingml/2006/main" prst="wedgeRectCallout">
          <a:avLst>
            <a:gd name="adj1" fmla="val -44781"/>
            <a:gd name="adj2" fmla="val 85000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solidFill>
                <a:schemeClr val="bg1"/>
              </a:solidFill>
            </a:rPr>
            <a:t>Optimum Exit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bg1"/>
              </a:solidFill>
            </a:rPr>
            <a:t>IRR = 125%+</a:t>
          </a:r>
        </a:p>
        <a:p xmlns:a="http://schemas.openxmlformats.org/drawingml/2006/main">
          <a:pPr algn="ctr"/>
          <a:endParaRPr lang="en-US" sz="1600" b="1" dirty="0"/>
        </a:p>
      </cdr:txBody>
    </cdr:sp>
  </cdr:relSizeAnchor>
  <cdr:relSizeAnchor xmlns:cdr="http://schemas.openxmlformats.org/drawingml/2006/chartDrawing">
    <cdr:from>
      <cdr:x>0.48958</cdr:x>
      <cdr:y>0.2069</cdr:y>
    </cdr:from>
    <cdr:to>
      <cdr:x>0.67228</cdr:x>
      <cdr:y>0.34483</cdr:y>
    </cdr:to>
    <cdr:sp macro="" textlink="">
      <cdr:nvSpPr>
        <cdr:cNvPr id="5" name="Rectangular Callout 4"/>
        <cdr:cNvSpPr/>
      </cdr:nvSpPr>
      <cdr:spPr>
        <a:xfrm xmlns:a="http://schemas.openxmlformats.org/drawingml/2006/main">
          <a:off x="3581376" y="835586"/>
          <a:ext cx="1336487" cy="557044"/>
        </a:xfrm>
        <a:prstGeom xmlns:a="http://schemas.openxmlformats.org/drawingml/2006/main" prst="wedgeRectCallout">
          <a:avLst>
            <a:gd name="adj1" fmla="val -62700"/>
            <a:gd name="adj2" fmla="val 88571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Typical Start Time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0.64583</cdr:x>
      <cdr:y>0.39981</cdr:y>
    </cdr:from>
    <cdr:to>
      <cdr:x>0.82853</cdr:x>
      <cdr:y>0.53774</cdr:y>
    </cdr:to>
    <cdr:sp macro="" textlink="">
      <cdr:nvSpPr>
        <cdr:cNvPr id="3" name="Rectangular Callout 2"/>
        <cdr:cNvSpPr/>
      </cdr:nvSpPr>
      <cdr:spPr>
        <a:xfrm xmlns:a="http://schemas.openxmlformats.org/drawingml/2006/main">
          <a:off x="4724400" y="1614656"/>
          <a:ext cx="1336487" cy="557044"/>
        </a:xfrm>
        <a:prstGeom xmlns:a="http://schemas.openxmlformats.org/drawingml/2006/main" prst="wedgeRectCallout">
          <a:avLst>
            <a:gd name="adj1" fmla="val -58628"/>
            <a:gd name="adj2" fmla="val 95714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Typical Exit</a:t>
          </a:r>
        </a:p>
        <a:p xmlns:a="http://schemas.openxmlformats.org/drawingml/2006/main">
          <a:pPr algn="ctr"/>
          <a:r>
            <a:rPr lang="en-US" sz="1600" b="1" dirty="0" smtClean="0"/>
            <a:t>IRR=15%-</a:t>
          </a:r>
          <a:endParaRPr lang="en-US" sz="16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0.08654</cdr:x>
      <cdr:y>0.62069</cdr:y>
    </cdr:from>
    <cdr:to>
      <cdr:x>0.26923</cdr:x>
      <cdr:y>0.75862</cdr:y>
    </cdr:to>
    <cdr:sp macro="" textlink="">
      <cdr:nvSpPr>
        <cdr:cNvPr id="4" name="Rectangular Callout 3"/>
        <cdr:cNvSpPr/>
      </cdr:nvSpPr>
      <cdr:spPr>
        <a:xfrm xmlns:a="http://schemas.openxmlformats.org/drawingml/2006/main">
          <a:off x="685800" y="2743200"/>
          <a:ext cx="1447800" cy="609600"/>
        </a:xfrm>
        <a:prstGeom xmlns:a="http://schemas.openxmlformats.org/drawingml/2006/main" prst="wedgeRectCallout">
          <a:avLst>
            <a:gd name="adj1" fmla="val -45595"/>
            <a:gd name="adj2" fmla="val -77500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Fastest Growth Phase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0.30208</cdr:x>
      <cdr:y>0.05172</cdr:y>
    </cdr:from>
    <cdr:to>
      <cdr:x>0.48478</cdr:x>
      <cdr:y>0.18966</cdr:y>
    </cdr:to>
    <cdr:sp macro="" textlink="">
      <cdr:nvSpPr>
        <cdr:cNvPr id="6" name="Rectangular Callout 5"/>
        <cdr:cNvSpPr/>
      </cdr:nvSpPr>
      <cdr:spPr>
        <a:xfrm xmlns:a="http://schemas.openxmlformats.org/drawingml/2006/main">
          <a:off x="2209800" y="228600"/>
          <a:ext cx="1336431" cy="609600"/>
        </a:xfrm>
        <a:prstGeom xmlns:a="http://schemas.openxmlformats.org/drawingml/2006/main" prst="wedgeRectCallout">
          <a:avLst>
            <a:gd name="adj1" fmla="val -44781"/>
            <a:gd name="adj2" fmla="val 85000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Optimum Exit</a:t>
          </a:r>
        </a:p>
        <a:p xmlns:a="http://schemas.openxmlformats.org/drawingml/2006/main">
          <a:pPr algn="ctr"/>
          <a:r>
            <a:rPr lang="en-US" sz="1600" b="1" dirty="0" smtClean="0"/>
            <a:t>IRR = 125%+</a:t>
          </a:r>
        </a:p>
        <a:p xmlns:a="http://schemas.openxmlformats.org/drawingml/2006/main">
          <a:pPr algn="ctr"/>
          <a:endParaRPr lang="en-US" sz="1600" b="1" dirty="0"/>
        </a:p>
      </cdr:txBody>
    </cdr:sp>
  </cdr:relSizeAnchor>
  <cdr:relSizeAnchor xmlns:cdr="http://schemas.openxmlformats.org/drawingml/2006/chartDrawing">
    <cdr:from>
      <cdr:x>0</cdr:x>
      <cdr:y>0.12069</cdr:y>
    </cdr:from>
    <cdr:to>
      <cdr:x>0.18269</cdr:x>
      <cdr:y>0.25862</cdr:y>
    </cdr:to>
    <cdr:sp macro="" textlink="">
      <cdr:nvSpPr>
        <cdr:cNvPr id="7" name="Rectangular Callout 6"/>
        <cdr:cNvSpPr/>
      </cdr:nvSpPr>
      <cdr:spPr>
        <a:xfrm xmlns:a="http://schemas.openxmlformats.org/drawingml/2006/main">
          <a:off x="0" y="487419"/>
          <a:ext cx="1336414" cy="557044"/>
        </a:xfrm>
        <a:prstGeom xmlns:a="http://schemas.openxmlformats.org/drawingml/2006/main" prst="wedgeRectCallout">
          <a:avLst>
            <a:gd name="adj1" fmla="val 4154"/>
            <a:gd name="adj2" fmla="val 202623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Optimum Time To Start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0.48958</cdr:x>
      <cdr:y>0.2069</cdr:y>
    </cdr:from>
    <cdr:to>
      <cdr:x>0.67228</cdr:x>
      <cdr:y>0.34483</cdr:y>
    </cdr:to>
    <cdr:sp macro="" textlink="">
      <cdr:nvSpPr>
        <cdr:cNvPr id="5" name="Rectangular Callout 4"/>
        <cdr:cNvSpPr/>
      </cdr:nvSpPr>
      <cdr:spPr>
        <a:xfrm xmlns:a="http://schemas.openxmlformats.org/drawingml/2006/main">
          <a:off x="3581376" y="835586"/>
          <a:ext cx="1336487" cy="557044"/>
        </a:xfrm>
        <a:prstGeom xmlns:a="http://schemas.openxmlformats.org/drawingml/2006/main" prst="wedgeRectCallout">
          <a:avLst>
            <a:gd name="adj1" fmla="val -62700"/>
            <a:gd name="adj2" fmla="val 88571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Typical Start Time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0.64583</cdr:x>
      <cdr:y>0.39981</cdr:y>
    </cdr:from>
    <cdr:to>
      <cdr:x>0.82853</cdr:x>
      <cdr:y>0.53774</cdr:y>
    </cdr:to>
    <cdr:sp macro="" textlink="">
      <cdr:nvSpPr>
        <cdr:cNvPr id="3" name="Rectangular Callout 2"/>
        <cdr:cNvSpPr/>
      </cdr:nvSpPr>
      <cdr:spPr>
        <a:xfrm xmlns:a="http://schemas.openxmlformats.org/drawingml/2006/main">
          <a:off x="4724400" y="1614656"/>
          <a:ext cx="1336487" cy="557044"/>
        </a:xfrm>
        <a:prstGeom xmlns:a="http://schemas.openxmlformats.org/drawingml/2006/main" prst="wedgeRectCallout">
          <a:avLst>
            <a:gd name="adj1" fmla="val -58628"/>
            <a:gd name="adj2" fmla="val 95714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Typical Exit</a:t>
          </a:r>
        </a:p>
        <a:p xmlns:a="http://schemas.openxmlformats.org/drawingml/2006/main">
          <a:pPr algn="ctr"/>
          <a:r>
            <a:rPr lang="en-US" sz="1600" b="1" dirty="0" smtClean="0"/>
            <a:t>IRR=15%-</a:t>
          </a:r>
          <a:endParaRPr 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FD420-815F-4B88-B629-DD15EEC006BC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02737-57FA-449E-B974-F5F113E0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07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7C0B1-D2D0-4993-8753-264C56F80FB7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57775-72F8-43E2-80AF-A2B870C96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9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57775-72F8-43E2-80AF-A2B870C9672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74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57775-72F8-43E2-80AF-A2B870C9672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7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88423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419600"/>
          </a:xfrm>
        </p:spPr>
        <p:txBody>
          <a:bodyPr>
            <a:normAutofit/>
          </a:bodyPr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8842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79248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9075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Zero Limits Ventures confidential rights reserved 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8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4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4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4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4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zerolimitsventures.com" TargetMode="External"/><Relationship Id="rId2" Type="http://schemas.openxmlformats.org/officeDocument/2006/relationships/hyperlink" Target="http://www.zerolimitsventures.com/mav-exit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Rules Have Changed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Why “early exits” Are </a:t>
            </a:r>
            <a:br>
              <a:rPr lang="en-US" sz="4000" b="1" dirty="0" smtClean="0"/>
            </a:br>
            <a:r>
              <a:rPr lang="en-US" sz="4000" b="1" dirty="0" smtClean="0"/>
              <a:t>Your </a:t>
            </a:r>
            <a:r>
              <a:rPr lang="en-US" sz="4000" b="1" dirty="0" smtClean="0">
                <a:solidFill>
                  <a:schemeClr val="tx2"/>
                </a:solidFill>
              </a:rPr>
              <a:t>Golden</a:t>
            </a:r>
            <a:r>
              <a:rPr lang="en-US" sz="4000" b="1" dirty="0" smtClean="0"/>
              <a:t> Opportunity</a:t>
            </a:r>
            <a:br>
              <a:rPr lang="en-US" sz="4000" b="1" dirty="0" smtClean="0"/>
            </a:br>
            <a:r>
              <a:rPr lang="en-US" sz="4000" b="1" dirty="0" smtClean="0"/>
              <a:t>For Millions And More</a:t>
            </a:r>
            <a:endParaRPr lang="en-US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Creates The </a:t>
            </a:r>
            <a:r>
              <a:rPr lang="en-US" dirty="0"/>
              <a:t>‘new’ big </a:t>
            </a:r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numbers </a:t>
            </a:r>
            <a:r>
              <a:rPr lang="en-US" dirty="0"/>
              <a:t>of smaller </a:t>
            </a:r>
            <a:r>
              <a:rPr lang="en-US" u="sng" dirty="0"/>
              <a:t>EARLY</a:t>
            </a:r>
            <a:r>
              <a:rPr lang="en-US" dirty="0"/>
              <a:t> </a:t>
            </a:r>
            <a:r>
              <a:rPr lang="en-US" dirty="0" smtClean="0"/>
              <a:t>exits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Exits Are Under </a:t>
            </a:r>
            <a:r>
              <a:rPr lang="en-US" dirty="0" smtClean="0"/>
              <a:t>$15-$30 </a:t>
            </a:r>
            <a:r>
              <a:rPr lang="en-US" dirty="0"/>
              <a:t>m</a:t>
            </a:r>
            <a:r>
              <a:rPr lang="en-US" dirty="0" smtClean="0"/>
              <a:t>illion </a:t>
            </a:r>
          </a:p>
          <a:p>
            <a:pPr lvl="1"/>
            <a:r>
              <a:rPr lang="en-US" dirty="0" smtClean="0"/>
              <a:t>Many are pre-revenue acquisitions</a:t>
            </a:r>
            <a:endParaRPr lang="en-US" dirty="0"/>
          </a:p>
          <a:p>
            <a:r>
              <a:rPr lang="en-US" dirty="0" smtClean="0"/>
              <a:t>Acquiring companies want even </a:t>
            </a:r>
            <a:r>
              <a:rPr lang="en-US" u="sng" dirty="0"/>
              <a:t>e</a:t>
            </a:r>
            <a:r>
              <a:rPr lang="en-US" u="sng" dirty="0" smtClean="0"/>
              <a:t>arlier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xits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“</a:t>
            </a:r>
            <a:r>
              <a:rPr lang="en-US" dirty="0"/>
              <a:t>90% plus of our transactions are small transactions. … less than 20 people, less than $20 million and that is truly the sweet spot” “</a:t>
            </a:r>
            <a:r>
              <a:rPr lang="en-US" dirty="0">
                <a:solidFill>
                  <a:schemeClr val="tx2"/>
                </a:solidFill>
              </a:rPr>
              <a:t>we do prefer companies that are pre-revenue</a:t>
            </a:r>
            <a:r>
              <a:rPr lang="en-US" dirty="0" smtClean="0"/>
              <a:t>” - </a:t>
            </a:r>
            <a:r>
              <a:rPr lang="en-US" dirty="0"/>
              <a:t>Charles Rim one of the top Google M&amp;A guys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419600"/>
          </a:xfrm>
        </p:spPr>
        <p:txBody>
          <a:bodyPr>
            <a:noAutofit/>
          </a:bodyPr>
          <a:lstStyle/>
          <a:p>
            <a:r>
              <a:rPr lang="en-US" dirty="0" err="1" smtClean="0"/>
              <a:t>Adscape</a:t>
            </a:r>
            <a:r>
              <a:rPr lang="en-US" dirty="0" smtClean="0"/>
              <a:t> sold to Google for </a:t>
            </a:r>
            <a:r>
              <a:rPr lang="en-US" dirty="0"/>
              <a:t>$23 million (now </a:t>
            </a:r>
            <a:r>
              <a:rPr lang="en-US" dirty="0" err="1" smtClean="0"/>
              <a:t>Adsense</a:t>
            </a:r>
            <a:r>
              <a:rPr lang="en-US" dirty="0" smtClean="0"/>
              <a:t>)</a:t>
            </a:r>
          </a:p>
          <a:p>
            <a:r>
              <a:rPr lang="en-US" dirty="0" err="1"/>
              <a:t>Foodspotting</a:t>
            </a:r>
            <a:r>
              <a:rPr lang="en-US" dirty="0"/>
              <a:t> sold </a:t>
            </a:r>
            <a:r>
              <a:rPr lang="en-US" dirty="0" smtClean="0"/>
              <a:t>to </a:t>
            </a:r>
            <a:r>
              <a:rPr lang="en-US" dirty="0" err="1" smtClean="0"/>
              <a:t>Opentable</a:t>
            </a:r>
            <a:r>
              <a:rPr lang="en-US" dirty="0" smtClean="0"/>
              <a:t> for </a:t>
            </a:r>
            <a:r>
              <a:rPr lang="en-US" dirty="0"/>
              <a:t>$10M </a:t>
            </a:r>
            <a:r>
              <a:rPr lang="en-US" dirty="0" smtClean="0"/>
              <a:t>(</a:t>
            </a:r>
            <a:r>
              <a:rPr lang="en-US" dirty="0"/>
              <a:t>at 2 </a:t>
            </a:r>
            <a:r>
              <a:rPr lang="en-US" dirty="0" err="1" smtClean="0"/>
              <a:t>yrs</a:t>
            </a:r>
            <a:r>
              <a:rPr lang="en-US" dirty="0" smtClean="0"/>
              <a:t> </a:t>
            </a:r>
            <a:r>
              <a:rPr lang="en-US" dirty="0"/>
              <a:t>old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Flickr sold </a:t>
            </a:r>
            <a:r>
              <a:rPr lang="en-US" dirty="0" smtClean="0"/>
              <a:t>to Yahoo for </a:t>
            </a:r>
            <a:r>
              <a:rPr lang="en-US" dirty="0"/>
              <a:t>$30 million </a:t>
            </a:r>
            <a:r>
              <a:rPr lang="en-US" dirty="0" smtClean="0"/>
              <a:t>(at </a:t>
            </a:r>
            <a:r>
              <a:rPr lang="en-US" dirty="0"/>
              <a:t>1.5 </a:t>
            </a:r>
            <a:r>
              <a:rPr lang="en-US" dirty="0" err="1" smtClean="0"/>
              <a:t>yrs</a:t>
            </a:r>
            <a:r>
              <a:rPr lang="en-US" dirty="0" smtClean="0"/>
              <a:t> old) </a:t>
            </a:r>
            <a:endParaRPr lang="en-US" dirty="0"/>
          </a:p>
          <a:p>
            <a:r>
              <a:rPr lang="en-US" dirty="0"/>
              <a:t>Blogger </a:t>
            </a:r>
            <a:r>
              <a:rPr lang="en-US" dirty="0" smtClean="0"/>
              <a:t>sold to Google for </a:t>
            </a:r>
            <a:r>
              <a:rPr lang="en-US" dirty="0"/>
              <a:t>$20 million </a:t>
            </a:r>
            <a:endParaRPr lang="en-US" dirty="0" smtClean="0"/>
          </a:p>
          <a:p>
            <a:r>
              <a:rPr lang="en-US" dirty="0"/>
              <a:t>Picasa </a:t>
            </a:r>
            <a:r>
              <a:rPr lang="en-US" dirty="0" smtClean="0"/>
              <a:t>sold Google for </a:t>
            </a:r>
            <a:r>
              <a:rPr lang="en-US" dirty="0"/>
              <a:t>$5 million</a:t>
            </a:r>
          </a:p>
          <a:p>
            <a:r>
              <a:rPr lang="en-US" dirty="0" err="1"/>
              <a:t>LiveJournal</a:t>
            </a:r>
            <a:r>
              <a:rPr lang="en-US" dirty="0"/>
              <a:t> </a:t>
            </a:r>
            <a:r>
              <a:rPr lang="en-US" dirty="0" smtClean="0"/>
              <a:t>sold to Ask </a:t>
            </a:r>
            <a:r>
              <a:rPr lang="en-US" dirty="0"/>
              <a:t>Jeeves </a:t>
            </a:r>
            <a:r>
              <a:rPr lang="en-US" dirty="0" smtClean="0"/>
              <a:t>for </a:t>
            </a:r>
            <a:r>
              <a:rPr lang="en-US" dirty="0"/>
              <a:t>$25 million</a:t>
            </a:r>
          </a:p>
          <a:p>
            <a:r>
              <a:rPr lang="en-US" dirty="0" err="1"/>
              <a:t>Jumpcut</a:t>
            </a:r>
            <a:r>
              <a:rPr lang="en-US" dirty="0"/>
              <a:t> </a:t>
            </a:r>
            <a:r>
              <a:rPr lang="en-US" dirty="0" smtClean="0"/>
              <a:t>sold to Yahoo for </a:t>
            </a:r>
            <a:r>
              <a:rPr lang="en-US" dirty="0"/>
              <a:t>$15 million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1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“early” not just for smaller deals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Club </a:t>
            </a:r>
            <a:r>
              <a:rPr lang="en-US" dirty="0"/>
              <a:t>Penguin </a:t>
            </a:r>
            <a:r>
              <a:rPr lang="en-US" dirty="0" smtClean="0"/>
              <a:t>sold for </a:t>
            </a:r>
            <a:r>
              <a:rPr lang="en-US" dirty="0"/>
              <a:t>$350 million at 2 years old </a:t>
            </a:r>
          </a:p>
          <a:p>
            <a:r>
              <a:rPr lang="en-US" dirty="0"/>
              <a:t>YouTube sold for $1.6 billion at 2 years old </a:t>
            </a:r>
          </a:p>
          <a:p>
            <a:r>
              <a:rPr lang="en-US" dirty="0" err="1"/>
              <a:t>Playfish</a:t>
            </a:r>
            <a:r>
              <a:rPr lang="en-US" dirty="0"/>
              <a:t> sold for $275 million at 2 years old </a:t>
            </a:r>
          </a:p>
          <a:p>
            <a:r>
              <a:rPr lang="en-US" dirty="0"/>
              <a:t>Mint sold for $170 million at 3 years old </a:t>
            </a:r>
          </a:p>
          <a:p>
            <a:r>
              <a:rPr lang="en-US" dirty="0" err="1"/>
              <a:t>AdMob</a:t>
            </a:r>
            <a:r>
              <a:rPr lang="en-US" dirty="0"/>
              <a:t> sold for $750 million at 3.5 years old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884238"/>
          </a:xfrm>
        </p:spPr>
        <p:txBody>
          <a:bodyPr/>
          <a:lstStyle/>
          <a:p>
            <a:r>
              <a:rPr lang="en-US" dirty="0" smtClean="0"/>
              <a:t>The rules have changed</a:t>
            </a:r>
            <a:br>
              <a:rPr lang="en-US" dirty="0" smtClean="0"/>
            </a:br>
            <a:r>
              <a:rPr lang="en-US" dirty="0" smtClean="0"/>
              <a:t>What Used to “work”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5029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Founders have an idea and start a company</a:t>
            </a:r>
          </a:p>
          <a:p>
            <a:r>
              <a:rPr lang="en-US" sz="2600" dirty="0" smtClean="0"/>
              <a:t>Friends and family and/or other early seed capital</a:t>
            </a:r>
          </a:p>
          <a:p>
            <a:r>
              <a:rPr lang="en-US" sz="2600" dirty="0" smtClean="0"/>
              <a:t>Product development &amp; innovation relatively slow (2 to 5 </a:t>
            </a:r>
            <a:r>
              <a:rPr lang="en-US" sz="2600" dirty="0" err="1" smtClean="0"/>
              <a:t>yr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Go to market / early adopter &amp; customer acquisition </a:t>
            </a:r>
          </a:p>
          <a:p>
            <a:r>
              <a:rPr lang="en-US" sz="2600" dirty="0" smtClean="0"/>
              <a:t>More funding? (VC dilution + other kinds of stress)</a:t>
            </a:r>
          </a:p>
          <a:p>
            <a:r>
              <a:rPr lang="en-US" sz="2600" dirty="0" smtClean="0"/>
              <a:t>2 to 5 consecutive quarters of growth and/or profitability</a:t>
            </a:r>
          </a:p>
          <a:p>
            <a:r>
              <a:rPr lang="en-US" sz="2600" dirty="0" smtClean="0"/>
              <a:t>Avg. exit time to return on effort &amp; investment 5 -10 years +</a:t>
            </a:r>
          </a:p>
          <a:p>
            <a:r>
              <a:rPr lang="en-US" sz="2600" dirty="0" smtClean="0"/>
              <a:t>Low </a:t>
            </a:r>
            <a:r>
              <a:rPr lang="en-US" sz="2600" dirty="0"/>
              <a:t>success probability (stuff </a:t>
            </a:r>
            <a:r>
              <a:rPr lang="en-US" sz="2600" dirty="0" smtClean="0"/>
              <a:t>happens: neg. value drivers)</a:t>
            </a:r>
          </a:p>
          <a:p>
            <a:r>
              <a:rPr lang="en-US" sz="2600" dirty="0" smtClean="0"/>
              <a:t>Relatively low Investment Rate of Return (IRR)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2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884238"/>
          </a:xfrm>
        </p:spPr>
        <p:txBody>
          <a:bodyPr/>
          <a:lstStyle/>
          <a:p>
            <a:r>
              <a:rPr lang="en-US" dirty="0"/>
              <a:t>The rules have </a:t>
            </a:r>
            <a:r>
              <a:rPr lang="en-US" dirty="0" smtClean="0"/>
              <a:t>changed</a:t>
            </a:r>
            <a:br>
              <a:rPr lang="en-US" dirty="0" smtClean="0"/>
            </a:br>
            <a:r>
              <a:rPr lang="en-US" dirty="0" smtClean="0"/>
              <a:t>What Used to “Work”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25329478"/>
              </p:ext>
            </p:extLst>
          </p:nvPr>
        </p:nvGraphicFramePr>
        <p:xfrm>
          <a:off x="1143000" y="1371600"/>
          <a:ext cx="7391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3600" y="3790890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5334000"/>
            <a:ext cx="3858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Years From Investment To Exit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043998" y="3200400"/>
            <a:ext cx="39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Probability Of </a:t>
            </a:r>
            <a:r>
              <a:rPr lang="en-US" sz="2400" b="1" dirty="0" err="1" smtClean="0"/>
              <a:t>Successfull</a:t>
            </a:r>
            <a:r>
              <a:rPr lang="en-US" sz="2400" b="1" dirty="0" smtClean="0"/>
              <a:t> Exit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91400" y="6477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Image Source: Basil Peters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884238"/>
          </a:xfrm>
        </p:spPr>
        <p:txBody>
          <a:bodyPr/>
          <a:lstStyle/>
          <a:p>
            <a:pPr lvl="0"/>
            <a:r>
              <a:rPr lang="en-US" dirty="0"/>
              <a:t>The rules have changed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What’s </a:t>
            </a:r>
            <a:r>
              <a:rPr lang="en-US" dirty="0"/>
              <a:t>working </a:t>
            </a:r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5410200"/>
          </a:xfrm>
        </p:spPr>
        <p:txBody>
          <a:bodyPr>
            <a:noAutofit/>
          </a:bodyPr>
          <a:lstStyle/>
          <a:p>
            <a:r>
              <a:rPr lang="en-US" sz="2700" dirty="0" smtClean="0"/>
              <a:t>FAST innovation (2 - 18 months)</a:t>
            </a:r>
          </a:p>
          <a:p>
            <a:r>
              <a:rPr lang="en-US" sz="2700" dirty="0" smtClean="0"/>
              <a:t>May or may not need funding at all</a:t>
            </a:r>
            <a:endParaRPr lang="en-US" sz="2700" dirty="0"/>
          </a:p>
          <a:p>
            <a:r>
              <a:rPr lang="en-US" sz="2700" dirty="0" smtClean="0"/>
              <a:t>Go to market with early adopters</a:t>
            </a:r>
          </a:p>
          <a:p>
            <a:r>
              <a:rPr lang="en-US" sz="2700" dirty="0" smtClean="0"/>
              <a:t>Medium </a:t>
            </a:r>
            <a:r>
              <a:rPr lang="en-US" sz="2700" dirty="0"/>
              <a:t>to large companies buy </a:t>
            </a:r>
            <a:r>
              <a:rPr lang="en-US" sz="2700" dirty="0" smtClean="0"/>
              <a:t>the business </a:t>
            </a:r>
            <a:r>
              <a:rPr lang="en-US" sz="2700" u="sng" dirty="0"/>
              <a:t>early</a:t>
            </a:r>
            <a:r>
              <a:rPr lang="en-US" sz="2700" dirty="0"/>
              <a:t> </a:t>
            </a:r>
          </a:p>
          <a:p>
            <a:r>
              <a:rPr lang="en-US" sz="2700" dirty="0"/>
              <a:t>The buyers </a:t>
            </a:r>
            <a:r>
              <a:rPr lang="en-US" sz="2700" dirty="0" smtClean="0"/>
              <a:t>grow </a:t>
            </a:r>
            <a:r>
              <a:rPr lang="en-US" sz="2700" dirty="0"/>
              <a:t>the business </a:t>
            </a:r>
          </a:p>
          <a:p>
            <a:r>
              <a:rPr lang="en-US" sz="2700" dirty="0" smtClean="0"/>
              <a:t>Exit </a:t>
            </a:r>
            <a:r>
              <a:rPr lang="en-US" sz="2700" dirty="0"/>
              <a:t>time to return on effort &amp; investment </a:t>
            </a:r>
            <a:r>
              <a:rPr lang="en-US" sz="2700" dirty="0" smtClean="0"/>
              <a:t>1.5 to 5 years</a:t>
            </a:r>
            <a:endParaRPr lang="en-US" sz="2700" dirty="0"/>
          </a:p>
          <a:p>
            <a:r>
              <a:rPr lang="en-US" sz="2700" dirty="0" smtClean="0"/>
              <a:t>High probability of success (few negative value drivers)</a:t>
            </a:r>
          </a:p>
          <a:p>
            <a:r>
              <a:rPr lang="en-US" sz="2700" dirty="0" smtClean="0"/>
              <a:t>Relatively high Investment Rate of Return </a:t>
            </a:r>
          </a:p>
          <a:p>
            <a:r>
              <a:rPr lang="en-US" sz="2700" dirty="0"/>
              <a:t>Entrepreneur </a:t>
            </a:r>
            <a:r>
              <a:rPr lang="en-US" sz="2700" dirty="0" smtClean="0"/>
              <a:t>free to do </a:t>
            </a:r>
            <a:r>
              <a:rPr lang="en-US" sz="2700" dirty="0"/>
              <a:t>it again (or not</a:t>
            </a:r>
            <a:r>
              <a:rPr lang="en-US" sz="2700" dirty="0" smtClean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7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884238"/>
          </a:xfrm>
        </p:spPr>
        <p:txBody>
          <a:bodyPr/>
          <a:lstStyle/>
          <a:p>
            <a:r>
              <a:rPr lang="en-US" dirty="0"/>
              <a:t>The rules have </a:t>
            </a:r>
            <a:r>
              <a:rPr lang="en-US" dirty="0" smtClean="0"/>
              <a:t>changed</a:t>
            </a:r>
            <a:br>
              <a:rPr lang="en-US" dirty="0" smtClean="0"/>
            </a:br>
            <a:r>
              <a:rPr lang="en-US" dirty="0" smtClean="0"/>
              <a:t>Early = high probability &amp; High return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6135435"/>
              </p:ext>
            </p:extLst>
          </p:nvPr>
        </p:nvGraphicFramePr>
        <p:xfrm>
          <a:off x="1143000" y="1371600"/>
          <a:ext cx="7391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7207" y="2057400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790890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5334000"/>
            <a:ext cx="3858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Years From Investment To Exit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043998" y="3200400"/>
            <a:ext cx="39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Probability Of </a:t>
            </a:r>
            <a:r>
              <a:rPr lang="en-US" sz="2400" b="1" dirty="0" err="1" smtClean="0"/>
              <a:t>Successfull</a:t>
            </a:r>
            <a:r>
              <a:rPr lang="en-US" sz="2400" b="1" dirty="0" smtClean="0"/>
              <a:t> Exit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6477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Image Source: Basil Peters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1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Most entrepreneurs</a:t>
            </a:r>
            <a:br>
              <a:rPr lang="en-US" dirty="0" smtClean="0"/>
            </a:br>
            <a:r>
              <a:rPr lang="en-US" dirty="0" smtClean="0"/>
              <a:t>wait </a:t>
            </a:r>
            <a:r>
              <a:rPr lang="en-US" dirty="0"/>
              <a:t>too long to start the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common misunderstandings </a:t>
            </a:r>
            <a:r>
              <a:rPr lang="en-US" dirty="0"/>
              <a:t>about M&amp;A </a:t>
            </a:r>
            <a:r>
              <a:rPr lang="en-US" dirty="0" smtClean="0"/>
              <a:t>exits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have to grow the company to be </a:t>
            </a:r>
            <a:r>
              <a:rPr lang="en-US" dirty="0" smtClean="0"/>
              <a:t>profitable</a:t>
            </a:r>
          </a:p>
          <a:p>
            <a:pPr lvl="1"/>
            <a:r>
              <a:rPr lang="en-US" dirty="0" smtClean="0"/>
              <a:t>Grow </a:t>
            </a:r>
            <a:r>
              <a:rPr lang="en-US" dirty="0"/>
              <a:t>it to be larger than $X </a:t>
            </a:r>
            <a:r>
              <a:rPr lang="en-US" dirty="0" smtClean="0"/>
              <a:t>in revenue or #y customers</a:t>
            </a:r>
            <a:endParaRPr lang="en-US" dirty="0"/>
          </a:p>
          <a:p>
            <a:r>
              <a:rPr lang="en-US" dirty="0" smtClean="0"/>
              <a:t>Results in “Riding it over the top” </a:t>
            </a:r>
          </a:p>
          <a:p>
            <a:pPr lvl="1"/>
            <a:r>
              <a:rPr lang="en-US" dirty="0" smtClean="0"/>
              <a:t>Introduces negative </a:t>
            </a:r>
            <a:r>
              <a:rPr lang="en-US" dirty="0"/>
              <a:t>value drivers </a:t>
            </a:r>
            <a:r>
              <a:rPr lang="en-US" dirty="0" smtClean="0"/>
              <a:t>(‘</a:t>
            </a:r>
            <a:r>
              <a:rPr lang="en-US" dirty="0"/>
              <a:t>Stuff’ </a:t>
            </a:r>
            <a:r>
              <a:rPr lang="en-US" dirty="0" smtClean="0"/>
              <a:t>happens)</a:t>
            </a:r>
          </a:p>
          <a:p>
            <a:pPr lvl="1"/>
            <a:r>
              <a:rPr lang="en-US" dirty="0" smtClean="0"/>
              <a:t>Increases perceived risk</a:t>
            </a:r>
          </a:p>
          <a:p>
            <a:pPr lvl="1"/>
            <a:r>
              <a:rPr lang="en-US" dirty="0" smtClean="0"/>
              <a:t>High value-loss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36104600"/>
              </p:ext>
            </p:extLst>
          </p:nvPr>
        </p:nvGraphicFramePr>
        <p:xfrm>
          <a:off x="914400" y="1371600"/>
          <a:ext cx="7315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heartbreaking mistake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0" y="5410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Years From Investment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756166" y="33586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Investment  Return Rate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6477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Image Source: Basil Peters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0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/>
              <a:t>Optimum Time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/>
              <a:t>real</a:t>
            </a:r>
            <a:r>
              <a:rPr lang="en-US" dirty="0"/>
              <a:t> threshold is </a:t>
            </a:r>
            <a:r>
              <a:rPr lang="en-US" dirty="0" smtClean="0"/>
              <a:t>a ‘</a:t>
            </a:r>
            <a:r>
              <a:rPr lang="en-US" b="1" i="1" dirty="0"/>
              <a:t>P</a:t>
            </a:r>
            <a:r>
              <a:rPr lang="en-US" b="1" i="1" dirty="0" smtClean="0"/>
              <a:t>roven </a:t>
            </a:r>
            <a:r>
              <a:rPr lang="en-US" b="1" i="1" dirty="0"/>
              <a:t>B</a:t>
            </a:r>
            <a:r>
              <a:rPr lang="en-US" b="1" i="1" dirty="0" smtClean="0"/>
              <a:t>usiness </a:t>
            </a:r>
            <a:r>
              <a:rPr lang="en-US" b="1" i="1" dirty="0"/>
              <a:t>M</a:t>
            </a:r>
            <a:r>
              <a:rPr lang="en-US" b="1" i="1" dirty="0" smtClean="0"/>
              <a:t>odel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dirty="0" smtClean="0"/>
              <a:t>Principle ‘proof’ points directly related to ‘value drivers’</a:t>
            </a:r>
          </a:p>
          <a:p>
            <a:r>
              <a:rPr lang="en-US" dirty="0" smtClean="0"/>
              <a:t>Begin Exit Process early in the fast growth phase </a:t>
            </a:r>
          </a:p>
          <a:p>
            <a:r>
              <a:rPr lang="en-US" dirty="0" smtClean="0"/>
              <a:t>Time exit for maximum return rate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19384"/>
              </p:ext>
            </p:extLst>
          </p:nvPr>
        </p:nvGraphicFramePr>
        <p:xfrm>
          <a:off x="1066800" y="1828800"/>
          <a:ext cx="74676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173"/>
                <a:gridCol w="4895427"/>
              </a:tblGrid>
              <a:tr h="370840">
                <a:tc>
                  <a:txBody>
                    <a:bodyPr/>
                    <a:lstStyle/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Consistent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Predictable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Repeatable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Automation &amp;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smtClean="0"/>
                        <a:t>Continuity a premium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Exits </a:t>
            </a:r>
            <a:r>
              <a:rPr lang="en-US" dirty="0"/>
              <a:t>&amp; Exit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every business owner should have an Exit Strategy right from the start (right now)</a:t>
            </a:r>
          </a:p>
          <a:p>
            <a:pPr lvl="1"/>
            <a:r>
              <a:rPr lang="en-US" dirty="0" smtClean="0"/>
              <a:t>Even if you’re not focused on ‘exiting’ your business now</a:t>
            </a:r>
          </a:p>
          <a:p>
            <a:r>
              <a:rPr lang="en-US" dirty="0"/>
              <a:t>How </a:t>
            </a:r>
            <a:r>
              <a:rPr lang="en-US" dirty="0" smtClean="0"/>
              <a:t>the “right” </a:t>
            </a:r>
            <a:r>
              <a:rPr lang="en-US" dirty="0"/>
              <a:t>Exit Strategy maximizes returns</a:t>
            </a:r>
          </a:p>
          <a:p>
            <a:pPr lvl="1"/>
            <a:r>
              <a:rPr lang="en-US" dirty="0" smtClean="0"/>
              <a:t>Both immediately &amp; at the exit event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the rules have </a:t>
            </a:r>
            <a:r>
              <a:rPr lang="en-US" dirty="0" smtClean="0"/>
              <a:t>changed in your favor</a:t>
            </a:r>
          </a:p>
          <a:p>
            <a:r>
              <a:rPr lang="en-US" dirty="0" smtClean="0"/>
              <a:t>Why ‘Early’ exits are the best path to big returns today </a:t>
            </a:r>
          </a:p>
          <a:p>
            <a:r>
              <a:rPr lang="en-US" dirty="0" smtClean="0"/>
              <a:t>How to maximize your returns with an Early </a:t>
            </a:r>
            <a:r>
              <a:rPr lang="en-US" dirty="0"/>
              <a:t>E</a:t>
            </a:r>
            <a:r>
              <a:rPr lang="en-US" dirty="0" smtClean="0"/>
              <a:t>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6278967"/>
              </p:ext>
            </p:extLst>
          </p:nvPr>
        </p:nvGraphicFramePr>
        <p:xfrm>
          <a:off x="914400" y="1371600"/>
          <a:ext cx="7315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Optimum Time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0" y="5410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Years From Investment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756166" y="33586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Investment  Return  Rate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6477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Image Source: Basil Peters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exit “early”? </a:t>
            </a:r>
            <a:br>
              <a:rPr lang="en-US" dirty="0" smtClean="0"/>
            </a:br>
            <a:r>
              <a:rPr lang="en-US" dirty="0" smtClean="0"/>
              <a:t>Returns based on future </a:t>
            </a:r>
            <a:r>
              <a:rPr lang="en-US" dirty="0" err="1" smtClean="0"/>
              <a:t>vs</a:t>
            </a:r>
            <a:r>
              <a:rPr lang="en-US" dirty="0" smtClean="0"/>
              <a:t>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The valuation of any company is an estimate of the net present value of all expected future profits, discounted for risk, inflation and other (industry specific) factors.</a:t>
            </a:r>
          </a:p>
          <a:p>
            <a:r>
              <a:rPr lang="en-US" sz="2600" dirty="0" smtClean="0"/>
              <a:t>The key difference between how mature companies and fast growing startups are valued lies in how much emphasis is placed on </a:t>
            </a:r>
            <a:r>
              <a:rPr lang="en-US" sz="2600" u="sng" dirty="0" smtClean="0"/>
              <a:t>expectations</a:t>
            </a:r>
            <a:r>
              <a:rPr lang="en-US" sz="2600" dirty="0" smtClean="0"/>
              <a:t> </a:t>
            </a:r>
            <a:r>
              <a:rPr lang="en-US" sz="2600" u="sng" dirty="0" smtClean="0"/>
              <a:t>of</a:t>
            </a:r>
            <a:r>
              <a:rPr lang="en-US" sz="2600" dirty="0" smtClean="0"/>
              <a:t> </a:t>
            </a:r>
            <a:r>
              <a:rPr lang="en-US" sz="2600" u="sng" dirty="0" smtClean="0"/>
              <a:t>future growth</a:t>
            </a:r>
            <a:r>
              <a:rPr lang="en-US" sz="2600" dirty="0"/>
              <a:t> </a:t>
            </a:r>
            <a:r>
              <a:rPr lang="en-US" sz="2600" dirty="0" err="1" smtClean="0"/>
              <a:t>vs</a:t>
            </a:r>
            <a:r>
              <a:rPr lang="en-US" sz="2600" dirty="0" smtClean="0"/>
              <a:t> </a:t>
            </a:r>
            <a:r>
              <a:rPr lang="en-US" sz="2600" u="sng" dirty="0" smtClean="0"/>
              <a:t>historic performance</a:t>
            </a:r>
          </a:p>
          <a:p>
            <a:pPr marL="0" indent="0" algn="ctr">
              <a:buNone/>
            </a:pPr>
            <a:r>
              <a:rPr lang="en-US" sz="2600" dirty="0" smtClean="0"/>
              <a:t>“</a:t>
            </a:r>
            <a:r>
              <a:rPr lang="en-US" i="1" dirty="0" err="1" smtClean="0">
                <a:solidFill>
                  <a:schemeClr val="tx2"/>
                </a:solidFill>
              </a:rPr>
              <a:t>Evernote</a:t>
            </a:r>
            <a:r>
              <a:rPr lang="en-US" i="1" dirty="0" smtClean="0">
                <a:solidFill>
                  <a:schemeClr val="tx2"/>
                </a:solidFill>
              </a:rPr>
              <a:t> is not valued at $1B because the business is currently ‘worth’ $1B, but rather because there is a good chance it will be worth $100B a few years into the future</a:t>
            </a:r>
            <a:r>
              <a:rPr lang="en-US" sz="2600" i="1" dirty="0" smtClean="0"/>
              <a:t>”  </a:t>
            </a:r>
          </a:p>
          <a:p>
            <a:pPr marL="0" indent="0" algn="r">
              <a:buNone/>
            </a:pPr>
            <a:r>
              <a:rPr lang="en-US" sz="2000" dirty="0" smtClean="0"/>
              <a:t>(Inc. – Nov 2012)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5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05800" cy="884238"/>
          </a:xfrm>
        </p:spPr>
        <p:txBody>
          <a:bodyPr/>
          <a:lstStyle/>
          <a:p>
            <a:r>
              <a:rPr lang="en-US" dirty="0" smtClean="0"/>
              <a:t>Why exit “early” – Other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Inherent market inefficiency - little competition</a:t>
            </a:r>
          </a:p>
          <a:p>
            <a:r>
              <a:rPr lang="en-US" dirty="0" smtClean="0"/>
              <a:t>Reduced risk of </a:t>
            </a:r>
            <a:r>
              <a:rPr lang="en-US" i="1" dirty="0" smtClean="0"/>
              <a:t>negative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alue drivers (“stuff” happens)</a:t>
            </a:r>
          </a:p>
          <a:p>
            <a:r>
              <a:rPr lang="en-US" dirty="0" smtClean="0"/>
              <a:t>Greater certainty of a higher value payout for founders</a:t>
            </a:r>
          </a:p>
          <a:p>
            <a:r>
              <a:rPr lang="en-US" dirty="0" smtClean="0"/>
              <a:t>More rapid payout with shorter (or no) earn-out or lock-out period</a:t>
            </a:r>
          </a:p>
          <a:p>
            <a:r>
              <a:rPr lang="en-US" dirty="0" smtClean="0"/>
              <a:t>Founders free to move on to the next project </a:t>
            </a:r>
          </a:p>
          <a:p>
            <a:r>
              <a:rPr lang="en-US" dirty="0" smtClean="0"/>
              <a:t>Little or no downside risk - no carry over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1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exit </a:t>
            </a:r>
            <a:r>
              <a:rPr lang="en-US" dirty="0" smtClean="0"/>
              <a:t>strategy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724400"/>
          </a:xfrm>
        </p:spPr>
        <p:txBody>
          <a:bodyPr>
            <a:normAutofit/>
          </a:bodyPr>
          <a:lstStyle/>
          <a:p>
            <a:r>
              <a:rPr lang="en-US" dirty="0"/>
              <a:t>Companies </a:t>
            </a:r>
            <a:r>
              <a:rPr lang="en-US" dirty="0" smtClean="0"/>
              <a:t>are </a:t>
            </a:r>
            <a:r>
              <a:rPr lang="en-US" dirty="0"/>
              <a:t>s</a:t>
            </a:r>
            <a:r>
              <a:rPr lang="en-US" dirty="0" smtClean="0"/>
              <a:t>old not </a:t>
            </a:r>
            <a:r>
              <a:rPr lang="en-US" dirty="0"/>
              <a:t>b</a:t>
            </a:r>
            <a:r>
              <a:rPr lang="en-US" dirty="0" smtClean="0"/>
              <a:t>ought</a:t>
            </a:r>
          </a:p>
          <a:p>
            <a:r>
              <a:rPr lang="en-US" dirty="0"/>
              <a:t>Not just something that might happen in the future</a:t>
            </a:r>
          </a:p>
          <a:p>
            <a:r>
              <a:rPr lang="en-US" dirty="0" smtClean="0"/>
              <a:t>Part </a:t>
            </a:r>
            <a:r>
              <a:rPr lang="en-US" dirty="0"/>
              <a:t>of an active </a:t>
            </a:r>
            <a:r>
              <a:rPr lang="en-US" dirty="0" smtClean="0"/>
              <a:t>(parallel) sales </a:t>
            </a:r>
            <a:r>
              <a:rPr lang="en-US" dirty="0"/>
              <a:t>process</a:t>
            </a:r>
          </a:p>
          <a:p>
            <a:r>
              <a:rPr lang="en-US" dirty="0" smtClean="0"/>
              <a:t>The exit / sales price is tied to specific </a:t>
            </a:r>
            <a:r>
              <a:rPr lang="en-US" b="1" dirty="0"/>
              <a:t>V</a:t>
            </a:r>
            <a:r>
              <a:rPr lang="en-US" b="1" dirty="0" smtClean="0"/>
              <a:t>alue </a:t>
            </a:r>
            <a:r>
              <a:rPr lang="en-US" b="1" dirty="0"/>
              <a:t>D</a:t>
            </a:r>
            <a:r>
              <a:rPr lang="en-US" b="1" dirty="0" smtClean="0"/>
              <a:t>rivers</a:t>
            </a:r>
          </a:p>
          <a:p>
            <a:pPr>
              <a:buSzPct val="100000"/>
            </a:pPr>
            <a:r>
              <a:rPr lang="en-US" b="1" dirty="0" smtClean="0"/>
              <a:t>Value Drivers </a:t>
            </a:r>
            <a:r>
              <a:rPr lang="en-US" dirty="0" smtClean="0"/>
              <a:t>are specific to each prospective buyer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82662"/>
              </p:ext>
            </p:extLst>
          </p:nvPr>
        </p:nvGraphicFramePr>
        <p:xfrm>
          <a:off x="914400" y="4236720"/>
          <a:ext cx="746759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1587"/>
                <a:gridCol w="3656012"/>
              </a:tblGrid>
              <a:tr h="370840">
                <a:tc>
                  <a:txBody>
                    <a:bodyPr/>
                    <a:lstStyle/>
                    <a:p>
                      <a:pPr marL="285750" lvl="0" indent="-285750" algn="l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Technology or IP</a:t>
                      </a:r>
                    </a:p>
                    <a:p>
                      <a:pPr marL="285750" lvl="0" indent="-285750" algn="l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Customer / Ref base</a:t>
                      </a:r>
                    </a:p>
                    <a:p>
                      <a:pPr marL="285750" lvl="0" indent="-285750" algn="l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Revenue /</a:t>
                      </a:r>
                      <a:r>
                        <a:rPr lang="en-US" sz="2400" b="0" baseline="0" dirty="0" smtClean="0"/>
                        <a:t> P</a:t>
                      </a:r>
                      <a:r>
                        <a:rPr lang="en-US" sz="2400" b="0" dirty="0" smtClean="0"/>
                        <a:t>rofitability</a:t>
                      </a:r>
                    </a:p>
                    <a:p>
                      <a:pPr marL="285750" lvl="0" indent="-285750" algn="l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Subscriptions / Memberships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Smart employees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New</a:t>
                      </a:r>
                      <a:r>
                        <a:rPr lang="en-US" sz="2400" b="0" baseline="0" dirty="0" smtClean="0"/>
                        <a:t> market opportunities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baseline="0" dirty="0" smtClean="0"/>
                        <a:t>Stats (online)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Others unique to the buyer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 Reasons </a:t>
            </a:r>
            <a:br>
              <a:rPr lang="en-US" dirty="0" smtClean="0"/>
            </a:br>
            <a:r>
              <a:rPr lang="en-US" dirty="0" smtClean="0"/>
              <a:t>why big </a:t>
            </a:r>
            <a:r>
              <a:rPr lang="en-US" dirty="0"/>
              <a:t>companies buy small ones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To sell your products to their customers (more product)</a:t>
            </a:r>
          </a:p>
          <a:p>
            <a:r>
              <a:rPr lang="en-US" dirty="0"/>
              <a:t>To sell their stuff to your customers (new markets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 leverage your products to make theirs better</a:t>
            </a:r>
          </a:p>
          <a:p>
            <a:r>
              <a:rPr lang="en-US" dirty="0" smtClean="0"/>
              <a:t>To </a:t>
            </a:r>
            <a:r>
              <a:rPr lang="en-US" dirty="0"/>
              <a:t>get </a:t>
            </a:r>
            <a:r>
              <a:rPr lang="en-US" dirty="0" smtClean="0"/>
              <a:t>your smart </a:t>
            </a:r>
            <a:r>
              <a:rPr lang="en-US" dirty="0"/>
              <a:t>employees who make them more </a:t>
            </a:r>
            <a:r>
              <a:rPr lang="en-US" dirty="0" smtClean="0"/>
              <a:t>competitive</a:t>
            </a:r>
          </a:p>
          <a:p>
            <a:endParaRPr lang="en-US" sz="1600" dirty="0" smtClean="0"/>
          </a:p>
          <a:p>
            <a:pPr marL="0" indent="0" algn="ctr">
              <a:buNone/>
            </a:pPr>
            <a:r>
              <a:rPr lang="en-US" sz="3200" i="1" dirty="0" smtClean="0"/>
              <a:t>Each buyer will “value” these differently!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1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884238"/>
          </a:xfrm>
        </p:spPr>
        <p:txBody>
          <a:bodyPr/>
          <a:lstStyle/>
          <a:p>
            <a:r>
              <a:rPr lang="en-US" dirty="0" smtClean="0"/>
              <a:t>How To Maximize Exit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5715000"/>
          </a:xfrm>
        </p:spPr>
        <p:txBody>
          <a:bodyPr>
            <a:normAutofit/>
          </a:bodyPr>
          <a:lstStyle/>
          <a:p>
            <a:r>
              <a:rPr lang="en-US" dirty="0"/>
              <a:t>Build </a:t>
            </a:r>
            <a:r>
              <a:rPr lang="en-US" dirty="0" smtClean="0"/>
              <a:t>an </a:t>
            </a:r>
            <a:r>
              <a:rPr lang="en-US" dirty="0"/>
              <a:t>Exit Team </a:t>
            </a:r>
          </a:p>
          <a:p>
            <a:pPr lvl="1"/>
            <a:r>
              <a:rPr lang="en-US" dirty="0" smtClean="0"/>
              <a:t>An Exit is a complex time consuming process </a:t>
            </a:r>
          </a:p>
          <a:p>
            <a:pPr lvl="1"/>
            <a:r>
              <a:rPr lang="en-US" dirty="0" smtClean="0"/>
              <a:t>Keep CEO/Founders </a:t>
            </a:r>
            <a:r>
              <a:rPr lang="en-US" dirty="0"/>
              <a:t>focused on primary business </a:t>
            </a:r>
            <a:r>
              <a:rPr lang="en-US" dirty="0" smtClean="0"/>
              <a:t>objectives</a:t>
            </a:r>
          </a:p>
          <a:p>
            <a:r>
              <a:rPr lang="en-US" dirty="0"/>
              <a:t>Create ‘alignment’ within the company around the plan</a:t>
            </a:r>
          </a:p>
          <a:p>
            <a:pPr lvl="1"/>
            <a:r>
              <a:rPr lang="en-US" dirty="0"/>
              <a:t>Pick your number – know where you’re starting from (KPI)</a:t>
            </a:r>
          </a:p>
          <a:p>
            <a:pPr lvl="1"/>
            <a:r>
              <a:rPr lang="en-US" dirty="0" smtClean="0"/>
              <a:t>Get clear buy-in of officers, directors, boards </a:t>
            </a:r>
            <a:r>
              <a:rPr lang="en-US" dirty="0"/>
              <a:t>&amp; </a:t>
            </a:r>
            <a:r>
              <a:rPr lang="en-US" dirty="0" smtClean="0"/>
              <a:t>employees</a:t>
            </a:r>
            <a:endParaRPr lang="en-US" dirty="0"/>
          </a:p>
          <a:p>
            <a:r>
              <a:rPr lang="en-US" dirty="0" smtClean="0"/>
              <a:t>Organize your business for the Exit</a:t>
            </a:r>
          </a:p>
          <a:p>
            <a:pPr lvl="1"/>
            <a:r>
              <a:rPr lang="en-US" dirty="0" smtClean="0"/>
              <a:t>Take yourself out of the center</a:t>
            </a:r>
          </a:p>
          <a:p>
            <a:pPr lvl="1"/>
            <a:r>
              <a:rPr lang="en-US" dirty="0" smtClean="0"/>
              <a:t>Empower a team to execute the business plan</a:t>
            </a:r>
          </a:p>
          <a:p>
            <a:pPr lvl="1"/>
            <a:r>
              <a:rPr lang="en-US" dirty="0" smtClean="0"/>
              <a:t>Implement a high-return incentive compensation plan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Maximize Exit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80772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 a scalable business model</a:t>
            </a:r>
          </a:p>
          <a:p>
            <a:pPr lvl="1"/>
            <a:r>
              <a:rPr lang="en-US" dirty="0"/>
              <a:t>Maximize predictability and automation </a:t>
            </a:r>
          </a:p>
          <a:p>
            <a:pPr lvl="1"/>
            <a:r>
              <a:rPr lang="en-US" dirty="0"/>
              <a:t>Systemize &amp; </a:t>
            </a:r>
            <a:r>
              <a:rPr lang="en-US" dirty="0" smtClean="0"/>
              <a:t>productize </a:t>
            </a:r>
            <a:r>
              <a:rPr lang="en-US" dirty="0"/>
              <a:t>where-ever possible</a:t>
            </a:r>
          </a:p>
          <a:p>
            <a:pPr lvl="1"/>
            <a:r>
              <a:rPr lang="en-US" dirty="0" smtClean="0"/>
              <a:t>Emphasis on repeatable, predictabl</a:t>
            </a:r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/>
              <a:t>revenue (consumables, </a:t>
            </a:r>
            <a:r>
              <a:rPr lang="en-US" dirty="0" smtClean="0"/>
              <a:t>continuity…)</a:t>
            </a:r>
            <a:endParaRPr lang="en-US" dirty="0"/>
          </a:p>
          <a:p>
            <a:r>
              <a:rPr lang="en-US" dirty="0" smtClean="0"/>
              <a:t>Engage </a:t>
            </a:r>
            <a:r>
              <a:rPr lang="en-US" dirty="0"/>
              <a:t>multiple qualified </a:t>
            </a:r>
            <a:r>
              <a:rPr lang="en-US" dirty="0" smtClean="0"/>
              <a:t>buyers to maximize </a:t>
            </a:r>
            <a:r>
              <a:rPr lang="en-US" dirty="0"/>
              <a:t>price</a:t>
            </a:r>
          </a:p>
          <a:p>
            <a:pPr lvl="1"/>
            <a:r>
              <a:rPr lang="en-US" dirty="0" smtClean="0"/>
              <a:t>ID &amp; Contact 40 to 100 possibilities</a:t>
            </a:r>
          </a:p>
          <a:p>
            <a:pPr lvl="1"/>
            <a:r>
              <a:rPr lang="en-US" dirty="0" smtClean="0"/>
              <a:t>Start </a:t>
            </a:r>
            <a:r>
              <a:rPr lang="en-US" dirty="0"/>
              <a:t>with 15 to 20 suspects</a:t>
            </a:r>
          </a:p>
          <a:p>
            <a:pPr lvl="1"/>
            <a:r>
              <a:rPr lang="en-US" dirty="0"/>
              <a:t>Qualify to 5 to 8 prospects (</a:t>
            </a:r>
            <a:r>
              <a:rPr lang="en-US" dirty="0" err="1"/>
              <a:t>i.d.</a:t>
            </a:r>
            <a:r>
              <a:rPr lang="en-US" dirty="0"/>
              <a:t> value drivers)</a:t>
            </a:r>
          </a:p>
          <a:p>
            <a:pPr lvl="1"/>
            <a:r>
              <a:rPr lang="en-US" dirty="0"/>
              <a:t>Advance 3+ to </a:t>
            </a:r>
            <a:r>
              <a:rPr lang="en-US" dirty="0" smtClean="0"/>
              <a:t>negotiations &amp; bidding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Maximize Exit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Focus sale on </a:t>
            </a:r>
            <a:r>
              <a:rPr lang="en-US" dirty="0"/>
              <a:t>strategic </a:t>
            </a:r>
            <a:r>
              <a:rPr lang="en-US" b="1" dirty="0"/>
              <a:t>Value Drivers</a:t>
            </a:r>
            <a:r>
              <a:rPr lang="en-US" dirty="0"/>
              <a:t> for each buyer</a:t>
            </a:r>
          </a:p>
          <a:p>
            <a:pPr lvl="1"/>
            <a:r>
              <a:rPr lang="en-US" dirty="0"/>
              <a:t>Creates the largest fundamental increase in selling price</a:t>
            </a:r>
          </a:p>
          <a:p>
            <a:r>
              <a:rPr lang="en-US" dirty="0" smtClean="0"/>
              <a:t>Employ excellent </a:t>
            </a:r>
            <a:r>
              <a:rPr lang="en-US" dirty="0"/>
              <a:t>sales and negotiating skills</a:t>
            </a:r>
          </a:p>
          <a:p>
            <a:pPr lvl="1"/>
            <a:r>
              <a:rPr lang="en-US" dirty="0" smtClean="0"/>
              <a:t>Complex, multiple high-level decision makers, relationship selling takes dedicated focus and time</a:t>
            </a:r>
          </a:p>
          <a:p>
            <a:pPr lvl="1"/>
            <a:r>
              <a:rPr lang="en-US" dirty="0" smtClean="0"/>
              <a:t>Engage an expert</a:t>
            </a:r>
          </a:p>
          <a:p>
            <a:pPr marL="342900" lvl="1" indent="-342900"/>
            <a:r>
              <a:rPr lang="en-US" sz="2800" dirty="0"/>
              <a:t>Know &amp; Hit your primary business objectives (KPIs) ! 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doing this is #1 reason businesses become </a:t>
            </a:r>
            <a:r>
              <a:rPr lang="en-US" dirty="0" smtClean="0"/>
              <a:t>unsellable</a:t>
            </a:r>
          </a:p>
          <a:p>
            <a:pPr lvl="1"/>
            <a:r>
              <a:rPr lang="en-US" dirty="0" smtClean="0"/>
              <a:t>Founders should focus here through majority of the process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Maximize Exit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8006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sz="2800" dirty="0" smtClean="0"/>
              <a:t>Prepare &amp; debrief 10-15 </a:t>
            </a:r>
            <a:r>
              <a:rPr lang="en-US" sz="2800" dirty="0"/>
              <a:t>reference-able </a:t>
            </a:r>
            <a:r>
              <a:rPr lang="en-US" sz="2800" dirty="0" smtClean="0"/>
              <a:t>customers</a:t>
            </a:r>
          </a:p>
          <a:p>
            <a:r>
              <a:rPr lang="en-US" dirty="0"/>
              <a:t>Assemble due-diligence material </a:t>
            </a:r>
            <a:r>
              <a:rPr lang="en-US" dirty="0" smtClean="0"/>
              <a:t>- online “Exit Library”  </a:t>
            </a:r>
          </a:p>
          <a:p>
            <a:r>
              <a:rPr lang="en-US" dirty="0"/>
              <a:t>Structural value increases within your company (</a:t>
            </a:r>
            <a:r>
              <a:rPr lang="en-US" dirty="0" err="1"/>
              <a:t>eg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Clean / audited financials 	Restructure Debt</a:t>
            </a:r>
          </a:p>
          <a:p>
            <a:pPr lvl="1"/>
            <a:r>
              <a:rPr lang="en-US" dirty="0" smtClean="0"/>
              <a:t>Successor </a:t>
            </a:r>
            <a:r>
              <a:rPr lang="en-US" dirty="0"/>
              <a:t>clauses in </a:t>
            </a:r>
            <a:r>
              <a:rPr lang="en-US" dirty="0" smtClean="0"/>
              <a:t>contracts	etc. etc.</a:t>
            </a:r>
            <a:endParaRPr lang="en-US" dirty="0"/>
          </a:p>
          <a:p>
            <a:r>
              <a:rPr lang="en-US" dirty="0" smtClean="0"/>
              <a:t>Disclose any </a:t>
            </a:r>
            <a:r>
              <a:rPr lang="en-US" dirty="0"/>
              <a:t>potential ‘hairy’ issues or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Minimize </a:t>
            </a:r>
            <a:r>
              <a:rPr lang="en-US" dirty="0"/>
              <a:t>Perceived Risk = Maximize Selling </a:t>
            </a:r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Conclusions</a:t>
            </a:r>
            <a:br>
              <a:rPr lang="en-US" dirty="0" smtClean="0"/>
            </a:br>
            <a:r>
              <a:rPr lang="en-US" dirty="0" smtClean="0"/>
              <a:t>Exits </a:t>
            </a:r>
            <a:r>
              <a:rPr lang="en-US" dirty="0"/>
              <a:t>are the Best </a:t>
            </a:r>
            <a:r>
              <a:rPr lang="en-US" dirty="0" smtClean="0"/>
              <a:t>Part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80772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They’re the most fun and it’s </a:t>
            </a:r>
            <a:r>
              <a:rPr lang="en-US" dirty="0"/>
              <a:t>when </a:t>
            </a:r>
            <a:r>
              <a:rPr lang="en-US" dirty="0" smtClean="0"/>
              <a:t>you really get </a:t>
            </a:r>
            <a:r>
              <a:rPr lang="en-US" dirty="0"/>
              <a:t>paid for all of our hard work and </a:t>
            </a:r>
            <a:r>
              <a:rPr lang="en-US" dirty="0" smtClean="0"/>
              <a:t>risk (party on 5x, 20x, 100x earnings or more)</a:t>
            </a:r>
          </a:p>
          <a:p>
            <a:r>
              <a:rPr lang="en-US" dirty="0"/>
              <a:t>A </a:t>
            </a:r>
            <a:r>
              <a:rPr lang="en-US" dirty="0" smtClean="0"/>
              <a:t>good Exit </a:t>
            </a:r>
            <a:r>
              <a:rPr lang="en-US" dirty="0"/>
              <a:t>S</a:t>
            </a:r>
            <a:r>
              <a:rPr lang="en-US" dirty="0" smtClean="0"/>
              <a:t>trategy is the forcing function that speeds big business results </a:t>
            </a:r>
            <a:r>
              <a:rPr lang="en-US" i="1" dirty="0"/>
              <a:t>whether you actually </a:t>
            </a:r>
            <a:r>
              <a:rPr lang="en-US" i="1" dirty="0" smtClean="0"/>
              <a:t>sell </a:t>
            </a:r>
            <a:r>
              <a:rPr lang="en-US" i="1" dirty="0"/>
              <a:t>or not</a:t>
            </a:r>
          </a:p>
          <a:p>
            <a:r>
              <a:rPr lang="en-US" dirty="0"/>
              <a:t>Even though the Exit comes last, the Exit Strategy should come </a:t>
            </a:r>
            <a:r>
              <a:rPr lang="en-US" dirty="0" smtClean="0"/>
              <a:t>FIRST and should </a:t>
            </a:r>
            <a:r>
              <a:rPr lang="en-US" dirty="0"/>
              <a:t>be part of every priority </a:t>
            </a:r>
            <a:r>
              <a:rPr lang="en-US" dirty="0" smtClean="0"/>
              <a:t>decision</a:t>
            </a:r>
            <a:endParaRPr lang="en-US" dirty="0"/>
          </a:p>
          <a:p>
            <a:r>
              <a:rPr lang="en-US" dirty="0" smtClean="0"/>
              <a:t>Least understood </a:t>
            </a:r>
            <a:r>
              <a:rPr lang="en-US" dirty="0"/>
              <a:t>part of </a:t>
            </a:r>
            <a:r>
              <a:rPr lang="en-US" dirty="0" smtClean="0"/>
              <a:t>successful entrepreneurship</a:t>
            </a:r>
          </a:p>
          <a:p>
            <a:r>
              <a:rPr lang="en-US" dirty="0" smtClean="0"/>
              <a:t>Get help to win big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7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808038"/>
          </a:xfrm>
        </p:spPr>
        <p:txBody>
          <a:bodyPr/>
          <a:lstStyle/>
          <a:p>
            <a:r>
              <a:rPr lang="en-US" sz="3200" dirty="0" smtClean="0"/>
              <a:t>Who am I? 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8001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Entrepreneur – 41 years</a:t>
            </a:r>
          </a:p>
          <a:p>
            <a:r>
              <a:rPr lang="en-US" dirty="0" smtClean="0"/>
              <a:t>Sold my 1</a:t>
            </a:r>
            <a:r>
              <a:rPr lang="en-US" baseline="30000" dirty="0" smtClean="0"/>
              <a:t>st</a:t>
            </a:r>
            <a:r>
              <a:rPr lang="en-US" dirty="0" smtClean="0"/>
              <a:t> business at age 15 for $200K</a:t>
            </a:r>
          </a:p>
          <a:p>
            <a:r>
              <a:rPr lang="en-US" dirty="0" smtClean="0"/>
              <a:t>Sold my 2</a:t>
            </a:r>
            <a:r>
              <a:rPr lang="en-US" baseline="30000" dirty="0" smtClean="0"/>
              <a:t>nd</a:t>
            </a:r>
            <a:r>
              <a:rPr lang="en-US" dirty="0" smtClean="0"/>
              <a:t> business at age 19 for $750k in equity</a:t>
            </a:r>
          </a:p>
          <a:p>
            <a:r>
              <a:rPr lang="en-US" dirty="0" smtClean="0"/>
              <a:t>Entered the Silicon Valley Tech VC world as an ER</a:t>
            </a:r>
          </a:p>
          <a:p>
            <a:pPr lvl="1"/>
            <a:r>
              <a:rPr lang="en-US" dirty="0" smtClean="0"/>
              <a:t>Raised $500M+ in funding for 9 different startups (20 years)</a:t>
            </a:r>
          </a:p>
          <a:p>
            <a:r>
              <a:rPr lang="en-US" dirty="0" smtClean="0"/>
              <a:t>“Exited” </a:t>
            </a:r>
            <a:r>
              <a:rPr lang="en-US" dirty="0"/>
              <a:t>6</a:t>
            </a:r>
            <a:r>
              <a:rPr lang="en-US" dirty="0" smtClean="0"/>
              <a:t> tech businesses; avg. valuation $100M+</a:t>
            </a:r>
          </a:p>
          <a:p>
            <a:r>
              <a:rPr lang="en-US" dirty="0" smtClean="0"/>
              <a:t>Led </a:t>
            </a:r>
            <a:r>
              <a:rPr lang="en-US" dirty="0"/>
              <a:t>M&amp;A teams for 9 additional tech </a:t>
            </a:r>
            <a:r>
              <a:rPr lang="en-US" dirty="0" smtClean="0"/>
              <a:t>acquisitions</a:t>
            </a:r>
          </a:p>
          <a:p>
            <a:r>
              <a:rPr lang="en-US" dirty="0"/>
              <a:t>Retirement #1 at 46 </a:t>
            </a:r>
            <a:r>
              <a:rPr lang="en-US" dirty="0" smtClean="0"/>
              <a:t>years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 (not covered)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Details of the 3 phases of the Exit Process</a:t>
            </a:r>
          </a:p>
          <a:p>
            <a:pPr lvl="1"/>
            <a:r>
              <a:rPr lang="en-US" dirty="0"/>
              <a:t>Preparations before you start selling</a:t>
            </a:r>
          </a:p>
          <a:p>
            <a:pPr lvl="1"/>
            <a:r>
              <a:rPr lang="en-US" dirty="0"/>
              <a:t>Managing the sales process</a:t>
            </a:r>
          </a:p>
          <a:p>
            <a:pPr lvl="1"/>
            <a:r>
              <a:rPr lang="en-US" dirty="0"/>
              <a:t>Managing the bidding &amp; negotiations</a:t>
            </a:r>
          </a:p>
          <a:p>
            <a:r>
              <a:rPr lang="en-US" dirty="0" smtClean="0"/>
              <a:t>What typically goes wrong</a:t>
            </a:r>
          </a:p>
          <a:p>
            <a:pPr lvl="1"/>
            <a:r>
              <a:rPr lang="en-US" dirty="0" smtClean="0"/>
              <a:t>What causes a business to become unsellable</a:t>
            </a:r>
          </a:p>
          <a:p>
            <a:pPr lvl="1"/>
            <a:r>
              <a:rPr lang="en-US" dirty="0" smtClean="0"/>
              <a:t>Psychological traps that will kill  deal fast</a:t>
            </a:r>
          </a:p>
          <a:p>
            <a:r>
              <a:rPr lang="en-US" dirty="0" smtClean="0"/>
              <a:t>Why sellers need help with this process</a:t>
            </a:r>
          </a:p>
          <a:p>
            <a:pPr lvl="1"/>
            <a:r>
              <a:rPr lang="en-US" dirty="0" smtClean="0"/>
              <a:t>Why the CEO should not lead</a:t>
            </a:r>
          </a:p>
          <a:p>
            <a:r>
              <a:rPr lang="en-US" dirty="0" smtClean="0"/>
              <a:t>Step by step to a successful exit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Exclusively Maverick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Complimentary copy of book &amp; step-by </a:t>
            </a:r>
            <a:r>
              <a:rPr lang="en-US" dirty="0"/>
              <a:t>step </a:t>
            </a:r>
            <a:r>
              <a:rPr lang="en-US" dirty="0" smtClean="0"/>
              <a:t>workbook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currently </a:t>
            </a:r>
            <a:r>
              <a:rPr lang="en-US" dirty="0" smtClean="0"/>
              <a:t>untitled)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“The Comprehensive Pocket Guide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To A Winning Exit Strategy That Pays” </a:t>
            </a:r>
          </a:p>
          <a:p>
            <a:r>
              <a:rPr lang="en-US" dirty="0" smtClean="0"/>
              <a:t>Free 1 Hour Bus. Accelerator &amp; Exit Strategy </a:t>
            </a:r>
            <a:r>
              <a:rPr lang="en-US" dirty="0"/>
              <a:t>Assessment </a:t>
            </a:r>
          </a:p>
          <a:p>
            <a:pPr marL="0" indent="0" algn="ctr">
              <a:buNone/>
            </a:pPr>
            <a:r>
              <a:rPr lang="en-US" sz="3200" b="1" dirty="0" smtClean="0">
                <a:hlinkClick r:id="rId2"/>
              </a:rPr>
              <a:t>http://www.zerolimitsventures.com/mav-exits</a:t>
            </a: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>
                <a:hlinkClick r:id="rId3"/>
              </a:rPr>
              <a:t>steve@zerolimitsventures.com</a:t>
            </a: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408 201-2272 (cell)</a:t>
            </a:r>
          </a:p>
          <a:p>
            <a:pPr marL="0" indent="0" algn="ctr">
              <a:buNone/>
            </a:pPr>
            <a:r>
              <a:rPr lang="en-US" sz="3200" b="1" dirty="0" err="1" smtClean="0"/>
              <a:t>Zerolimitschampion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skype</a:t>
            </a:r>
            <a:r>
              <a:rPr lang="en-US" sz="3200" b="1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Maverick 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808038"/>
          </a:xfrm>
        </p:spPr>
        <p:txBody>
          <a:bodyPr/>
          <a:lstStyle/>
          <a:p>
            <a:r>
              <a:rPr lang="en-US" sz="3200" dirty="0" smtClean="0"/>
              <a:t>Who am I?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Founded Zero Limits Ventures </a:t>
            </a:r>
          </a:p>
          <a:p>
            <a:pPr lvl="1"/>
            <a:r>
              <a:rPr lang="en-US" sz="2600" dirty="0" smtClean="0"/>
              <a:t>Investor, advisor &amp; coach to entrepreneurs, executives, business leadership teams and other investors</a:t>
            </a:r>
          </a:p>
          <a:p>
            <a:pPr lvl="1"/>
            <a:r>
              <a:rPr lang="en-US" sz="2600" dirty="0" smtClean="0"/>
              <a:t>Funding and funding strategies (helped raise $250M+)</a:t>
            </a:r>
          </a:p>
          <a:p>
            <a:pPr lvl="1"/>
            <a:r>
              <a:rPr lang="en-US" sz="2600" dirty="0" smtClean="0"/>
              <a:t>Specialize in creating rapid revenue growth and highly-lucrative strategic exit acquisitions (20+ acquisitions)</a:t>
            </a:r>
          </a:p>
          <a:p>
            <a:r>
              <a:rPr lang="en-US" dirty="0"/>
              <a:t>Founded </a:t>
            </a:r>
            <a:r>
              <a:rPr lang="en-US" dirty="0" err="1"/>
              <a:t>ThePerfectBizFinder</a:t>
            </a:r>
            <a:r>
              <a:rPr lang="en-US" dirty="0"/>
              <a:t> / </a:t>
            </a:r>
            <a:r>
              <a:rPr lang="en-US" dirty="0" err="1"/>
              <a:t>ThePerfectBizBuilder</a:t>
            </a:r>
            <a:endParaRPr lang="en-US" dirty="0"/>
          </a:p>
          <a:p>
            <a:pPr lvl="1"/>
            <a:r>
              <a:rPr lang="en-US" sz="2600" dirty="0"/>
              <a:t>“How to” build a business that is perfectly suited for you</a:t>
            </a:r>
          </a:p>
          <a:p>
            <a:pPr lvl="1"/>
            <a:r>
              <a:rPr lang="en-US" sz="2600" dirty="0"/>
              <a:t>Entrepreneurial skills development for </a:t>
            </a:r>
            <a:r>
              <a:rPr lang="en-US" sz="2600" dirty="0" err="1"/>
              <a:t>wanna</a:t>
            </a:r>
            <a:r>
              <a:rPr lang="en-US" sz="2600" dirty="0"/>
              <a:t>-be &amp; early </a:t>
            </a:r>
            <a:r>
              <a:rPr lang="en-US" sz="2600" dirty="0" smtClean="0"/>
              <a:t>stage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9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719" y="381000"/>
            <a:ext cx="7924800" cy="884238"/>
          </a:xfrm>
        </p:spPr>
        <p:txBody>
          <a:bodyPr/>
          <a:lstStyle/>
          <a:p>
            <a:r>
              <a:rPr lang="en-US" dirty="0" smtClean="0"/>
              <a:t>Where Are you?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96406638"/>
              </p:ext>
            </p:extLst>
          </p:nvPr>
        </p:nvGraphicFramePr>
        <p:xfrm>
          <a:off x="1524000" y="1371600"/>
          <a:ext cx="5521484" cy="4076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0742"/>
                <a:gridCol w="2760742"/>
              </a:tblGrid>
              <a:tr h="205740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600200" y="5562600"/>
            <a:ext cx="5334000" cy="369332"/>
            <a:chOff x="2022319" y="5562600"/>
            <a:chExt cx="5334000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3317719" y="5562600"/>
              <a:ext cx="2819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An Active Growing Business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022319" y="5791200"/>
              <a:ext cx="1295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3"/>
            </p:cNvCxnSpPr>
            <p:nvPr/>
          </p:nvCxnSpPr>
          <p:spPr>
            <a:xfrm>
              <a:off x="6137119" y="5747266"/>
              <a:ext cx="1219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066800" y="1524000"/>
            <a:ext cx="369332" cy="3962400"/>
            <a:chOff x="1518200" y="1600200"/>
            <a:chExt cx="369332" cy="3962400"/>
          </a:xfrm>
        </p:grpSpPr>
        <p:sp>
          <p:nvSpPr>
            <p:cNvPr id="12" name="TextBox 11"/>
            <p:cNvSpPr txBox="1"/>
            <p:nvPr/>
          </p:nvSpPr>
          <p:spPr>
            <a:xfrm rot="16200000">
              <a:off x="650719" y="3411387"/>
              <a:ext cx="21042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 Active Exit Strategy</a:t>
              </a:r>
              <a:endParaRPr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702866" y="47244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702866" y="1600200"/>
              <a:ext cx="0" cy="9215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981200" y="3503524"/>
            <a:ext cx="4811485" cy="1803262"/>
            <a:chOff x="1981200" y="3503524"/>
            <a:chExt cx="4811485" cy="1803262"/>
          </a:xfrm>
        </p:grpSpPr>
        <p:sp>
          <p:nvSpPr>
            <p:cNvPr id="4" name="Flowchart: Connector 3"/>
            <p:cNvSpPr/>
            <p:nvPr/>
          </p:nvSpPr>
          <p:spPr>
            <a:xfrm>
              <a:off x="3810000" y="50673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4495800" y="48768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4191000" y="49911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1981200" y="5116286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2971800" y="51054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3352800" y="51054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514600" y="51054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5943600" y="43815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5715000" y="46482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181600" y="48768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5486400" y="48387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4876800" y="48768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453743" y="44577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Connector 28"/>
            <p:cNvSpPr/>
            <p:nvPr/>
          </p:nvSpPr>
          <p:spPr>
            <a:xfrm>
              <a:off x="5083629" y="44577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4800600" y="4626429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6564086" y="3503524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5943600" y="4721679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5715000" y="431890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5301343" y="464820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6422571" y="412840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6226629" y="4618265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6248400" y="4321628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Connector 37"/>
            <p:cNvSpPr/>
            <p:nvPr/>
          </p:nvSpPr>
          <p:spPr>
            <a:xfrm>
              <a:off x="6150429" y="403315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5900058" y="412840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6640285" y="4139292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6487885" y="4476750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6248400" y="3519853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6096000" y="374740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6422571" y="374740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6640285" y="3842657"/>
              <a:ext cx="152400" cy="19050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5-Point Star 77"/>
          <p:cNvSpPr/>
          <p:nvPr/>
        </p:nvSpPr>
        <p:spPr>
          <a:xfrm>
            <a:off x="4659086" y="1524000"/>
            <a:ext cx="1981200" cy="1676400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46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-0.30121 -4.44444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Exits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3200" dirty="0" smtClean="0"/>
              <a:t>BUT</a:t>
            </a:r>
          </a:p>
          <a:p>
            <a:r>
              <a:rPr lang="en-US" dirty="0" smtClean="0"/>
              <a:t>Liquidation – selling off the assets and closing down</a:t>
            </a:r>
          </a:p>
          <a:p>
            <a:r>
              <a:rPr lang="en-US" dirty="0" smtClean="0"/>
              <a:t>There </a:t>
            </a:r>
            <a:r>
              <a:rPr lang="en-US" dirty="0"/>
              <a:t>is effectively no IPO market today </a:t>
            </a:r>
            <a:endParaRPr lang="en-US" dirty="0" smtClean="0"/>
          </a:p>
          <a:p>
            <a:r>
              <a:rPr lang="en-US" dirty="0" smtClean="0"/>
              <a:t>So M&amp;A </a:t>
            </a:r>
            <a:r>
              <a:rPr lang="en-US" dirty="0"/>
              <a:t>is really </a:t>
            </a:r>
            <a:r>
              <a:rPr lang="en-US" dirty="0" smtClean="0"/>
              <a:t>the most viable exit </a:t>
            </a:r>
            <a:r>
              <a:rPr lang="en-US" dirty="0"/>
              <a:t>strategy for </a:t>
            </a:r>
            <a:r>
              <a:rPr lang="en-US" dirty="0" smtClean="0"/>
              <a:t>most</a:t>
            </a:r>
            <a:endParaRPr lang="en-US" dirty="0"/>
          </a:p>
          <a:p>
            <a:pPr marL="0" indent="0">
              <a:buNone/>
            </a:pPr>
            <a:endParaRPr lang="en-US" sz="3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88403"/>
              </p:ext>
            </p:extLst>
          </p:nvPr>
        </p:nvGraphicFramePr>
        <p:xfrm>
          <a:off x="609600" y="1371600"/>
          <a:ext cx="7924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4267200"/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800" b="0" dirty="0" smtClean="0"/>
                        <a:t>Liquidation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0" dirty="0" smtClean="0"/>
                        <a:t>Sell it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dirty="0" smtClean="0"/>
                        <a:t>to employees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0" dirty="0" smtClean="0"/>
                        <a:t>Acquisition (M&amp;A)</a:t>
                      </a:r>
                      <a:endParaRPr lang="en-US" sz="3200" b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800" b="0" dirty="0" smtClean="0"/>
                        <a:t>Keep</a:t>
                      </a:r>
                      <a:r>
                        <a:rPr lang="en-US" sz="2800" b="0" baseline="0" dirty="0" smtClean="0"/>
                        <a:t> it in the </a:t>
                      </a:r>
                      <a:r>
                        <a:rPr lang="en-US" sz="2800" b="0" dirty="0" smtClean="0"/>
                        <a:t>family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0" dirty="0" smtClean="0"/>
                        <a:t>Initial Public Offering (IPO)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2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884238"/>
          </a:xfrm>
        </p:spPr>
        <p:txBody>
          <a:bodyPr/>
          <a:lstStyle/>
          <a:p>
            <a:pPr lvl="0"/>
            <a:r>
              <a:rPr lang="en-US" dirty="0" smtClean="0"/>
              <a:t>5 Reasons Why every </a:t>
            </a:r>
            <a:br>
              <a:rPr lang="en-US" dirty="0" smtClean="0"/>
            </a:br>
            <a:r>
              <a:rPr lang="en-US" dirty="0" smtClean="0"/>
              <a:t>business needs an </a:t>
            </a:r>
            <a:r>
              <a:rPr lang="en-US" dirty="0"/>
              <a:t>exit strategy </a:t>
            </a:r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81534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Pre-requisite for growth funding (if necessary)</a:t>
            </a:r>
          </a:p>
          <a:p>
            <a:r>
              <a:rPr lang="en-US" dirty="0" smtClean="0"/>
              <a:t>Establishes key </a:t>
            </a:r>
            <a:r>
              <a:rPr lang="en-US" sz="3200" b="1" dirty="0" smtClean="0"/>
              <a:t>Value </a:t>
            </a:r>
            <a:r>
              <a:rPr lang="en-US" sz="3200" b="1" dirty="0"/>
              <a:t>D</a:t>
            </a:r>
            <a:r>
              <a:rPr lang="en-US" sz="3200" b="1" dirty="0" smtClean="0"/>
              <a:t>rivers </a:t>
            </a:r>
            <a:r>
              <a:rPr lang="en-US" dirty="0" smtClean="0"/>
              <a:t>for your business</a:t>
            </a:r>
          </a:p>
          <a:p>
            <a:pPr lvl="1"/>
            <a:r>
              <a:rPr lang="en-US" dirty="0" smtClean="0"/>
              <a:t>Focuses you on what makes your business worth more </a:t>
            </a:r>
          </a:p>
          <a:p>
            <a:r>
              <a:rPr lang="en-US" dirty="0" smtClean="0"/>
              <a:t>Forces highest-return decision </a:t>
            </a:r>
            <a:r>
              <a:rPr lang="en-US" dirty="0"/>
              <a:t>priorities on all fronts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50</a:t>
            </a:r>
            <a:r>
              <a:rPr lang="en-US" dirty="0"/>
              <a:t>% to 100% larger </a:t>
            </a:r>
            <a:r>
              <a:rPr lang="en-US" dirty="0" smtClean="0"/>
              <a:t>$ return with the right Exit Strategy</a:t>
            </a:r>
          </a:p>
          <a:p>
            <a:r>
              <a:rPr lang="en-US" dirty="0"/>
              <a:t>Creates clarity about what you want from your business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44425"/>
              </p:ext>
            </p:extLst>
          </p:nvPr>
        </p:nvGraphicFramePr>
        <p:xfrm>
          <a:off x="914400" y="3505200"/>
          <a:ext cx="7543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Product development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Market selection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Business model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Sales &amp; marketing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smtClean="0"/>
                        <a:t>strategies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err="1" smtClean="0"/>
                        <a:t>Mgmnt</a:t>
                      </a:r>
                      <a:r>
                        <a:rPr lang="en-US" sz="2400" b="0" baseline="0" dirty="0" smtClean="0"/>
                        <a:t> / employee a</a:t>
                      </a:r>
                      <a:r>
                        <a:rPr lang="en-US" sz="2400" b="0" dirty="0" smtClean="0"/>
                        <a:t>lignment 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Recruiting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Compensation &amp; vesting</a:t>
                      </a:r>
                    </a:p>
                    <a:p>
                      <a:pPr marL="285750" lvl="0" indent="-285750">
                        <a:buClr>
                          <a:schemeClr val="tx2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Value With An Exit Strategy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02027705"/>
              </p:ext>
            </p:extLst>
          </p:nvPr>
        </p:nvGraphicFramePr>
        <p:xfrm>
          <a:off x="609600" y="1371600"/>
          <a:ext cx="7696200" cy="4228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5633" y="4374802"/>
            <a:ext cx="83596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Startup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459233"/>
            <a:ext cx="1600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Develop Product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&amp; Early Customers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2517338"/>
            <a:ext cx="1905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Key ‘Value’ Growth Milestones Hit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0" y="3087469"/>
            <a:ext cx="2362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 Negotiation Begins Focus On Value Drivers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913284" y="4780864"/>
            <a:ext cx="1116" cy="324536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485900" y="4044008"/>
            <a:ext cx="209550" cy="862393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28800" y="4044008"/>
            <a:ext cx="171450" cy="862393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ular Callout 18"/>
          <p:cNvSpPr/>
          <p:nvPr/>
        </p:nvSpPr>
        <p:spPr>
          <a:xfrm>
            <a:off x="4953000" y="1828800"/>
            <a:ext cx="2286000" cy="953869"/>
          </a:xfrm>
          <a:prstGeom prst="wedgeRectCallout">
            <a:avLst>
              <a:gd name="adj1" fmla="val 58758"/>
              <a:gd name="adj2" fmla="val 853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Completing ‘Exit’ creates as much or more value than all the other work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5200" y="58629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-345133" y="316006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Value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23900" y="5452646"/>
            <a:ext cx="1028700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Exit Plan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914400" y="5181600"/>
            <a:ext cx="0" cy="316468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95450" y="5452646"/>
            <a:ext cx="4019550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Buyer Qualification, Value Alignment &amp; Sales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5452646"/>
            <a:ext cx="1143000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Negotiations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58000" y="5452646"/>
            <a:ext cx="609600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Close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67600" y="5452646"/>
            <a:ext cx="609600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Trans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8200" y="3392269"/>
            <a:ext cx="1752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Develop Product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&amp; Early Customers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have changed</a:t>
            </a:r>
            <a:br>
              <a:rPr lang="en-US" dirty="0" smtClean="0"/>
            </a:br>
            <a:r>
              <a:rPr lang="en-US" dirty="0" smtClean="0"/>
              <a:t>key agents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219200"/>
            <a:ext cx="8382000" cy="541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New product innovation is MUCH faster (months </a:t>
            </a:r>
            <a:r>
              <a:rPr lang="en-US" dirty="0" err="1" smtClean="0"/>
              <a:t>vs</a:t>
            </a:r>
            <a:r>
              <a:rPr lang="en-US" dirty="0" smtClean="0"/>
              <a:t> years)</a:t>
            </a:r>
          </a:p>
          <a:p>
            <a:r>
              <a:rPr lang="en-US" dirty="0"/>
              <a:t>Internet and mobile platforms </a:t>
            </a:r>
            <a:r>
              <a:rPr lang="en-US" dirty="0" smtClean="0"/>
              <a:t>have leveled </a:t>
            </a:r>
            <a:r>
              <a:rPr lang="en-US" dirty="0"/>
              <a:t>the playing field </a:t>
            </a:r>
            <a:endParaRPr lang="en-US" dirty="0" smtClean="0"/>
          </a:p>
          <a:p>
            <a:r>
              <a:rPr lang="en-US" dirty="0" smtClean="0"/>
              <a:t>Large to medium sized companies have LOTS of cash</a:t>
            </a:r>
          </a:p>
          <a:p>
            <a:pPr lvl="1"/>
            <a:r>
              <a:rPr lang="en-US" dirty="0" smtClean="0"/>
              <a:t>Enormous of shareholder pressure to invest or distribute</a:t>
            </a:r>
          </a:p>
          <a:p>
            <a:pPr lvl="1"/>
            <a:r>
              <a:rPr lang="en-US" dirty="0" smtClean="0"/>
              <a:t>No good at startups $0 to $20M / great from $20M to $200M+</a:t>
            </a:r>
          </a:p>
          <a:p>
            <a:pPr lvl="1"/>
            <a:r>
              <a:rPr lang="en-US" dirty="0" smtClean="0"/>
              <a:t>Growth through M&amp;A provides superior value growth to R&amp;D</a:t>
            </a:r>
          </a:p>
          <a:p>
            <a:r>
              <a:rPr lang="en-US" dirty="0" smtClean="0"/>
              <a:t>PE firms have access to lots of leverage-able capital</a:t>
            </a:r>
          </a:p>
          <a:p>
            <a:pPr lvl="1"/>
            <a:r>
              <a:rPr lang="en-US" dirty="0" smtClean="0"/>
              <a:t>Seeking positive cash-flow acquisitions to build portfolio value </a:t>
            </a:r>
          </a:p>
          <a:p>
            <a:r>
              <a:rPr lang="en-US" dirty="0"/>
              <a:t>Large </a:t>
            </a:r>
            <a:r>
              <a:rPr lang="en-US" dirty="0" smtClean="0"/>
              <a:t>&amp; growing multi-generational </a:t>
            </a:r>
            <a:r>
              <a:rPr lang="en-US" dirty="0"/>
              <a:t>population </a:t>
            </a:r>
            <a:r>
              <a:rPr lang="en-US" dirty="0" smtClean="0"/>
              <a:t>of entrepreneurs </a:t>
            </a:r>
          </a:p>
          <a:p>
            <a:r>
              <a:rPr lang="en-US" dirty="0" smtClean="0"/>
              <a:t>High demand for ‘early’ (even pre-revenue) acquisitions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Rights Reserved Zero Limits Ventures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0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17574</TotalTime>
  <Words>2075</Words>
  <Application>Microsoft Office PowerPoint</Application>
  <PresentationFormat>On-screen Show (4:3)</PresentationFormat>
  <Paragraphs>316</Paragraphs>
  <Slides>33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Horizon</vt:lpstr>
      <vt:lpstr>Why “early exits” Are  Your Golden Opportunity For Millions And More</vt:lpstr>
      <vt:lpstr>Exits &amp; Exit Strategies </vt:lpstr>
      <vt:lpstr>Who am I?  </vt:lpstr>
      <vt:lpstr>Who am I? </vt:lpstr>
      <vt:lpstr>Where Are you?</vt:lpstr>
      <vt:lpstr>Principle Exits</vt:lpstr>
      <vt:lpstr>5 Reasons Why every  business needs an exit strategy Day 1</vt:lpstr>
      <vt:lpstr>Building Value With An Exit Strategy</vt:lpstr>
      <vt:lpstr>The rules have changed key agents of change</vt:lpstr>
      <vt:lpstr>Creates The ‘new’ big opportunity</vt:lpstr>
      <vt:lpstr>Examples</vt:lpstr>
      <vt:lpstr>“early” not just for smaller deals</vt:lpstr>
      <vt:lpstr>The rules have changed What Used to “work”</vt:lpstr>
      <vt:lpstr>The rules have changed What Used to “Work”</vt:lpstr>
      <vt:lpstr>The rules have changed  What’s working now</vt:lpstr>
      <vt:lpstr>The rules have changed Early = high probability &amp; High return</vt:lpstr>
      <vt:lpstr>Problem: Most entrepreneurs wait too long to start the exit</vt:lpstr>
      <vt:lpstr>The most heartbreaking mistake</vt:lpstr>
      <vt:lpstr>What is The Optimum Time </vt:lpstr>
      <vt:lpstr>What is The Optimum Time </vt:lpstr>
      <vt:lpstr>Why exit “early”?  Returns based on future vs history</vt:lpstr>
      <vt:lpstr>Why exit “early” – Other Advantages</vt:lpstr>
      <vt:lpstr>Successful exit strategy basics</vt:lpstr>
      <vt:lpstr> 4 Reasons  why big companies buy small ones </vt:lpstr>
      <vt:lpstr>How To Maximize Exit price</vt:lpstr>
      <vt:lpstr>How To Maximize Exit price</vt:lpstr>
      <vt:lpstr>How To Maximize Exit price</vt:lpstr>
      <vt:lpstr>How To Maximize Exit price</vt:lpstr>
      <vt:lpstr>Conclusions Exits are the Best Part of business</vt:lpstr>
      <vt:lpstr>Other considerations (not covered)</vt:lpstr>
      <vt:lpstr>Questions</vt:lpstr>
      <vt:lpstr>Exclusively Maverick</vt:lpstr>
      <vt:lpstr>Maverick End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Rules For Entrepreneurial Success Have Changed</dc:title>
  <dc:creator>Steve</dc:creator>
  <cp:lastModifiedBy>Steve</cp:lastModifiedBy>
  <cp:revision>369</cp:revision>
  <dcterms:created xsi:type="dcterms:W3CDTF">2013-01-24T21:51:16Z</dcterms:created>
  <dcterms:modified xsi:type="dcterms:W3CDTF">2013-03-03T18:54:52Z</dcterms:modified>
</cp:coreProperties>
</file>